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57" r:id="rId2"/>
    <p:sldId id="502" r:id="rId3"/>
    <p:sldId id="444" r:id="rId4"/>
    <p:sldId id="525" r:id="rId5"/>
    <p:sldId id="529" r:id="rId6"/>
    <p:sldId id="531" r:id="rId7"/>
    <p:sldId id="503" r:id="rId8"/>
    <p:sldId id="499" r:id="rId9"/>
    <p:sldId id="500" r:id="rId10"/>
    <p:sldId id="501" r:id="rId11"/>
    <p:sldId id="259" r:id="rId12"/>
    <p:sldId id="446" r:id="rId13"/>
    <p:sldId id="533" r:id="rId14"/>
    <p:sldId id="526" r:id="rId15"/>
    <p:sldId id="527" r:id="rId16"/>
    <p:sldId id="534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189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3185"/>
    <p:restoredTop sz="96327"/>
  </p:normalViewPr>
  <p:slideViewPr>
    <p:cSldViewPr snapToGrid="0" snapToObjects="1" showGuides="1">
      <p:cViewPr>
        <p:scale>
          <a:sx n="86" d="100"/>
          <a:sy n="86" d="100"/>
        </p:scale>
        <p:origin x="2536" y="1704"/>
      </p:cViewPr>
      <p:guideLst>
        <p:guide orient="horz" pos="2160"/>
        <p:guide pos="189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FBE72C-73F5-0C45-8C7F-97937DD6BD52}" type="datetimeFigureOut">
              <a:rPr lang="en-GB" smtClean="0"/>
              <a:t>24/03/2021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5C7BBD-F865-504A-8D55-817FC9499A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67107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1A12B-444E-BD42-B7DA-B2B34EDA70B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8339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1A12B-444E-BD42-B7DA-B2B34EDA70B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8951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1A12B-444E-BD42-B7DA-B2B34EDA70B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5489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1A12B-444E-BD42-B7DA-B2B34EDA70B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0330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1A12B-444E-BD42-B7DA-B2B34EDA70B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9116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1A12B-444E-BD42-B7DA-B2B34EDA70B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8202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1A12B-444E-BD42-B7DA-B2B34EDA70B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3241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1A12B-444E-BD42-B7DA-B2B34EDA70B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5701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C9C29-E8E2-E442-8D46-8BC44507DF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021BB69-F9F3-BF44-9071-B9786EB8B4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F57D78-33CE-9742-8B16-85907FE5BF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0A65C-C394-1F42-A9D8-63A31E4E0113}" type="datetimeFigureOut">
              <a:rPr lang="en-GB" smtClean="0"/>
              <a:t>24/03/2021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ECC75F-21AD-004B-840A-6E01653230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7AB2D7-4F68-F544-A565-C8CD809A7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A41729-831E-D34F-9E7A-152BE443FC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80609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00402E-70C8-8C40-9FF5-DE4339949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140CD56-F8D4-2C47-8494-987109D42C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072D67-5874-654E-873E-13E3641FB2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0A65C-C394-1F42-A9D8-63A31E4E0113}" type="datetimeFigureOut">
              <a:rPr lang="en-GB" smtClean="0"/>
              <a:t>24/03/2021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0AE17E-B9CB-FE42-B09E-2B52E1AF67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7C4696-4E5F-9943-816C-6ADB77E4A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A41729-831E-D34F-9E7A-152BE443FC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55827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154608F-1445-B045-9D31-2865FC67789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477D18D-FFFB-0143-9CC6-34AF5EF0C2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D9FD90-0016-DD44-9530-886B93518D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0A65C-C394-1F42-A9D8-63A31E4E0113}" type="datetimeFigureOut">
              <a:rPr lang="en-GB" smtClean="0"/>
              <a:t>24/03/2021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DE77CD-7D38-7941-8D0F-2DD5E0E8E9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110805-195D-224F-9802-EBD8A7C9EE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A41729-831E-D34F-9E7A-152BE443FC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119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69089-96D8-7842-B38A-74FF6C0E8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B24BC9-7BBD-6D41-AA6F-3D6CB5F7D6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666D19-3520-C144-95DF-C5C40C38EC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0A65C-C394-1F42-A9D8-63A31E4E0113}" type="datetimeFigureOut">
              <a:rPr lang="en-GB" smtClean="0"/>
              <a:t>24/03/2021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080447-4A5B-344A-AE4C-7A2B8714DD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ECF4EE-622B-0142-BA0B-00E48DFD38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A41729-831E-D34F-9E7A-152BE443FC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55715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396EB1-5362-6B47-B32E-54CEF69BAE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53CCB4-1023-D346-98D0-FDF80F267E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C37385-D05D-404A-AC2F-E5BEFDCF0D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0A65C-C394-1F42-A9D8-63A31E4E0113}" type="datetimeFigureOut">
              <a:rPr lang="en-GB" smtClean="0"/>
              <a:t>24/03/2021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986ED9-655C-C34C-A33E-CC2D3A151E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87D395-8ABA-874D-ADD2-05038F7631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A41729-831E-D34F-9E7A-152BE443FC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27785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4BF8C-F4AB-4E4D-ACFD-4D57FD97D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E78C34-56AA-DC42-854A-B0BBA0ED7A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11FD09-036A-4D4C-B240-56A5533014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D71967-17BB-B34C-844A-A883F55B15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0A65C-C394-1F42-A9D8-63A31E4E0113}" type="datetimeFigureOut">
              <a:rPr lang="en-GB" smtClean="0"/>
              <a:t>24/03/2021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02158D-3FD4-F746-B5E2-EDD4216C2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5FAF45-73D1-AB4A-B205-0EBE1D512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A41729-831E-D34F-9E7A-152BE443FC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84626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5CEFE2-379B-B048-98C9-D3A0BD2094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BAAE88-862F-8A4B-8F61-534CA80FDC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ADE4DD-EF4E-2E47-AB3A-50D9E313BB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584BB9A-5B86-6B4D-828E-3BB02084A6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ECB9992-07CC-3C49-93CF-E55884D478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92F1C96-20C9-7D46-95C5-67BCE3049F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0A65C-C394-1F42-A9D8-63A31E4E0113}" type="datetimeFigureOut">
              <a:rPr lang="en-GB" smtClean="0"/>
              <a:t>24/03/2021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6C1CDDC-B7A4-9948-BE4A-CCA7E4231D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6E64D80-A5F6-7A4D-B156-97A92889B2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A41729-831E-D34F-9E7A-152BE443FC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22433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9F83DD-FF38-C449-A672-E87F743EDF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0841FA2-F951-EE43-AA4B-D94F2A299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0A65C-C394-1F42-A9D8-63A31E4E0113}" type="datetimeFigureOut">
              <a:rPr lang="en-GB" smtClean="0"/>
              <a:t>24/03/2021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FE3641-D634-9F48-8CE6-1BE9B0B6CF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E1E103-4F35-2545-BACD-3DADB215D2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A41729-831E-D34F-9E7A-152BE443FC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748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EAF1AEF-7A79-9F41-85A7-B573611A41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0A65C-C394-1F42-A9D8-63A31E4E0113}" type="datetimeFigureOut">
              <a:rPr lang="en-GB" smtClean="0"/>
              <a:t>24/03/2021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83EE6EF-731D-8447-8EC1-9B871894B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25E3EF-E0C9-9B45-8BFE-2861FFAB6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A41729-831E-D34F-9E7A-152BE443FC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25296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DCEF2A-3A69-124C-8DE1-179551A0FB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6C9BDF-2550-C44D-8A60-CF3B74B8E8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9EE217-0D4F-E748-9362-2E439F141A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D84DBE-0BF0-A248-84E7-FFC2832A50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0A65C-C394-1F42-A9D8-63A31E4E0113}" type="datetimeFigureOut">
              <a:rPr lang="en-GB" smtClean="0"/>
              <a:t>24/03/2021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D39F3A-198C-524C-99A9-3A35C60B87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ADEF13-2FB1-EE4D-8D99-A14045053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A41729-831E-D34F-9E7A-152BE443FC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71037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2D9C4-5D74-9547-9625-2AB4A2D6C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FD44E46-8125-FC41-A12E-46B773A1251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F67191-4928-6B4E-82F9-E5D50288BC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D9B7D5-7DCA-7343-8EDF-B24CBF0E6E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0A65C-C394-1F42-A9D8-63A31E4E0113}" type="datetimeFigureOut">
              <a:rPr lang="en-GB" smtClean="0"/>
              <a:t>24/03/2021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905841-8996-464F-A8A4-83919B89FD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CF18E1-9879-084D-AF60-8B7D6F7E25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A41729-831E-D34F-9E7A-152BE443FC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69275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1BFCF8C-B248-9744-8BB3-34D574109C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C7287D-ABF4-6C4B-A459-EE00E2A08A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2AD0C4-E07A-F746-B60E-38E82ACD65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40A65C-C394-1F42-A9D8-63A31E4E0113}" type="datetimeFigureOut">
              <a:rPr lang="en-GB" smtClean="0"/>
              <a:t>24/03/2021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DAB0F6-2D85-004D-9922-9AB64DCFF8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6EF69C-3949-C54F-96BB-E0E541F6D6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A41729-831E-D34F-9E7A-152BE443FC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18328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g"/><Relationship Id="rId3" Type="http://schemas.openxmlformats.org/officeDocument/2006/relationships/image" Target="../media/image21.jpg"/><Relationship Id="rId7" Type="http://schemas.openxmlformats.org/officeDocument/2006/relationships/image" Target="../media/image2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g"/><Relationship Id="rId5" Type="http://schemas.openxmlformats.org/officeDocument/2006/relationships/image" Target="../media/image22.jpg"/><Relationship Id="rId4" Type="http://schemas.openxmlformats.org/officeDocument/2006/relationships/image" Target="../media/image1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3" Type="http://schemas.openxmlformats.org/officeDocument/2006/relationships/image" Target="../media/image1350.png"/><Relationship Id="rId7" Type="http://schemas.openxmlformats.org/officeDocument/2006/relationships/image" Target="../media/image13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8.png"/><Relationship Id="rId11" Type="http://schemas.openxmlformats.org/officeDocument/2006/relationships/image" Target="../media/image1240.png"/><Relationship Id="rId5" Type="http://schemas.openxmlformats.org/officeDocument/2006/relationships/image" Target="../media/image137.png"/><Relationship Id="rId10" Type="http://schemas.openxmlformats.org/officeDocument/2006/relationships/image" Target="../media/image142.png"/><Relationship Id="rId4" Type="http://schemas.openxmlformats.org/officeDocument/2006/relationships/image" Target="../media/image136.png"/><Relationship Id="rId9" Type="http://schemas.openxmlformats.org/officeDocument/2006/relationships/image" Target="../media/image14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emf"/><Relationship Id="rId4" Type="http://schemas.openxmlformats.org/officeDocument/2006/relationships/image" Target="../media/image27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jp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emf"/><Relationship Id="rId4" Type="http://schemas.openxmlformats.org/officeDocument/2006/relationships/image" Target="../media/image2.em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jpg"/><Relationship Id="rId7" Type="http://schemas.openxmlformats.org/officeDocument/2006/relationships/image" Target="../media/image8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jp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2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1.jpg"/><Relationship Id="rId4" Type="http://schemas.openxmlformats.org/officeDocument/2006/relationships/image" Target="../media/image10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7CA9A-21FD-804B-AF77-B0E4D33C01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Figures – Exp1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F815FE-55DF-7948-A980-31E39AD975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26734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85D90280-7C00-1543-A364-62A399E1FE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6949" y="-171734"/>
            <a:ext cx="4690987" cy="2931868"/>
          </a:xfrm>
          <a:prstGeom prst="rect">
            <a:avLst/>
          </a:prstGeom>
        </p:spPr>
      </p:pic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69673EA6-F04D-FC4E-B1ED-43688B7C5C9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523" r="51128" b="49490"/>
          <a:stretch/>
        </p:blipFill>
        <p:spPr>
          <a:xfrm>
            <a:off x="187872" y="127768"/>
            <a:ext cx="3418928" cy="2375117"/>
          </a:xfrm>
          <a:prstGeom prst="rect">
            <a:avLst/>
          </a:prstGeom>
        </p:spPr>
      </p:pic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B408DF86-BA7D-8845-BD64-214B78DB017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057" t="16299" r="8506" b="13065"/>
          <a:stretch/>
        </p:blipFill>
        <p:spPr>
          <a:xfrm>
            <a:off x="3751922" y="4664148"/>
            <a:ext cx="4177380" cy="2133601"/>
          </a:xfrm>
          <a:prstGeom prst="rect">
            <a:avLst/>
          </a:prstGeom>
        </p:spPr>
      </p:pic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883192CD-0D9C-E240-ABC8-E1026BF5281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9533" r="50857" b="49674"/>
          <a:stretch/>
        </p:blipFill>
        <p:spPr>
          <a:xfrm>
            <a:off x="216911" y="2432051"/>
            <a:ext cx="3389889" cy="2133601"/>
          </a:xfrm>
          <a:prstGeom prst="rect">
            <a:avLst/>
          </a:prstGeom>
        </p:spPr>
      </p:pic>
      <p:pic>
        <p:nvPicPr>
          <p:cNvPr id="8" name="Picture 7" descr="Chart, diagram, line chart&#10;&#10;Description automatically generated">
            <a:extLst>
              <a:ext uri="{FF2B5EF4-FFF2-40B4-BE49-F238E27FC236}">
                <a16:creationId xmlns:a16="http://schemas.microsoft.com/office/drawing/2014/main" id="{6CFBA0FB-61D4-C74D-BCC1-4EE2D83B68B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3499" b="11229"/>
          <a:stretch/>
        </p:blipFill>
        <p:spPr>
          <a:xfrm>
            <a:off x="3490110" y="2459042"/>
            <a:ext cx="4781428" cy="2133601"/>
          </a:xfrm>
          <a:prstGeom prst="rect">
            <a:avLst/>
          </a:prstGeom>
        </p:spPr>
      </p:pic>
      <p:pic>
        <p:nvPicPr>
          <p:cNvPr id="9" name="Picture 8" descr="Chart, histogram&#10;&#10;Description automatically generated">
            <a:extLst>
              <a:ext uri="{FF2B5EF4-FFF2-40B4-BE49-F238E27FC236}">
                <a16:creationId xmlns:a16="http://schemas.microsoft.com/office/drawing/2014/main" id="{D4F5547D-F5DF-8140-91AC-4A8A1349370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8943" r="52812" b="48834"/>
          <a:stretch/>
        </p:blipFill>
        <p:spPr>
          <a:xfrm>
            <a:off x="238671" y="4653006"/>
            <a:ext cx="3298278" cy="221342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F81E268-CB97-F940-9ED6-68D0E39C82EB}"/>
              </a:ext>
            </a:extLst>
          </p:cNvPr>
          <p:cNvSpPr txBox="1"/>
          <p:nvPr/>
        </p:nvSpPr>
        <p:spPr>
          <a:xfrm>
            <a:off x="-386727" y="102228"/>
            <a:ext cx="4379725" cy="53553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/>
            <a:r>
              <a:rPr lang="en-GB" b="1" dirty="0"/>
              <a:t>	a. 			      b.</a:t>
            </a:r>
          </a:p>
          <a:p>
            <a:pPr marL="342900" indent="-342900">
              <a:buAutoNum type="alphaLcPeriod"/>
            </a:pPr>
            <a:endParaRPr lang="en-GB" b="1" dirty="0"/>
          </a:p>
          <a:p>
            <a:pPr marL="342900" indent="-342900">
              <a:buAutoNum type="alphaLcPeriod"/>
            </a:pPr>
            <a:endParaRPr lang="en-GB" b="1" dirty="0"/>
          </a:p>
          <a:p>
            <a:pPr marL="342900" indent="-342900">
              <a:buAutoNum type="alphaLcPeriod"/>
            </a:pPr>
            <a:endParaRPr lang="en-GB" b="1" dirty="0"/>
          </a:p>
          <a:p>
            <a:pPr marL="342900" indent="-342900">
              <a:buAutoNum type="alphaLcPeriod"/>
            </a:pPr>
            <a:endParaRPr lang="en-GB" b="1" dirty="0"/>
          </a:p>
          <a:p>
            <a:pPr marL="342900" indent="-342900">
              <a:buAutoNum type="alphaLcPeriod"/>
            </a:pPr>
            <a:endParaRPr lang="en-GB" b="1" dirty="0"/>
          </a:p>
          <a:p>
            <a:pPr marL="342900" indent="-342900">
              <a:buAutoNum type="alphaLcPeriod"/>
            </a:pPr>
            <a:endParaRPr lang="en-GB" b="1" dirty="0"/>
          </a:p>
          <a:p>
            <a:pPr marL="342900" indent="-342900">
              <a:buAutoNum type="alphaLcPeriod"/>
            </a:pPr>
            <a:endParaRPr lang="en-GB" b="1" dirty="0"/>
          </a:p>
          <a:p>
            <a:r>
              <a:rPr lang="en-GB" b="1" dirty="0"/>
              <a:t>	c.			     d.</a:t>
            </a:r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r>
              <a:rPr lang="en-GB" b="1" dirty="0"/>
              <a:t>	</a:t>
            </a:r>
          </a:p>
          <a:p>
            <a:r>
              <a:rPr lang="en-GB" b="1" dirty="0"/>
              <a:t>	</a:t>
            </a:r>
          </a:p>
          <a:p>
            <a:r>
              <a:rPr lang="en-GB" b="1" dirty="0"/>
              <a:t>	e.			     f. </a:t>
            </a:r>
          </a:p>
          <a:p>
            <a:pPr marL="800100" lvl="1" indent="-342900">
              <a:buAutoNum type="alphaLcPeriod" startAt="3"/>
            </a:pPr>
            <a:endParaRPr lang="en-GB" b="1" dirty="0"/>
          </a:p>
          <a:p>
            <a:pPr marL="342900" indent="-342900">
              <a:buAutoNum type="alphaLcPeriod" startAt="3"/>
            </a:pP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21136179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9C64A219-A716-0842-9094-F9DB829681F5}"/>
              </a:ext>
            </a:extLst>
          </p:cNvPr>
          <p:cNvSpPr/>
          <p:nvPr/>
        </p:nvSpPr>
        <p:spPr>
          <a:xfrm>
            <a:off x="2194440" y="1390123"/>
            <a:ext cx="1044860" cy="673923"/>
          </a:xfrm>
          <a:prstGeom prst="rect">
            <a:avLst/>
          </a:prstGeom>
          <a:solidFill>
            <a:srgbClr val="7F7F7F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+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C6C4953-5239-9145-82DF-DF9EC2114D69}"/>
              </a:ext>
            </a:extLst>
          </p:cNvPr>
          <p:cNvSpPr/>
          <p:nvPr/>
        </p:nvSpPr>
        <p:spPr>
          <a:xfrm>
            <a:off x="3069329" y="1562256"/>
            <a:ext cx="1044860" cy="673923"/>
          </a:xfrm>
          <a:prstGeom prst="rect">
            <a:avLst/>
          </a:prstGeom>
          <a:solidFill>
            <a:srgbClr val="7F7F7F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B2AC7A0-FA9A-3A4B-91F8-C541CD6B1201}"/>
              </a:ext>
            </a:extLst>
          </p:cNvPr>
          <p:cNvSpPr txBox="1"/>
          <p:nvPr/>
        </p:nvSpPr>
        <p:spPr>
          <a:xfrm>
            <a:off x="3189641" y="1278110"/>
            <a:ext cx="6719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750ms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0BF2DAB-E4FC-5B4D-88CD-5F47D4692611}"/>
              </a:ext>
            </a:extLst>
          </p:cNvPr>
          <p:cNvSpPr txBox="1"/>
          <p:nvPr/>
        </p:nvSpPr>
        <p:spPr>
          <a:xfrm>
            <a:off x="2096875" y="1069870"/>
            <a:ext cx="8483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1000 </a:t>
            </a:r>
            <a:r>
              <a:rPr lang="en-GB" sz="1400" dirty="0" err="1"/>
              <a:t>ms</a:t>
            </a:r>
            <a:r>
              <a:rPr lang="en-GB" sz="1400" dirty="0"/>
              <a:t>.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E0D1306-3E3D-9F40-88DB-51A65F96C24C}"/>
              </a:ext>
            </a:extLst>
          </p:cNvPr>
          <p:cNvSpPr txBox="1"/>
          <p:nvPr/>
        </p:nvSpPr>
        <p:spPr>
          <a:xfrm>
            <a:off x="2096875" y="2055091"/>
            <a:ext cx="7264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fixation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82CBDBF-AB99-9449-8E45-2D53E4A3683B}"/>
              </a:ext>
            </a:extLst>
          </p:cNvPr>
          <p:cNvSpPr txBox="1"/>
          <p:nvPr/>
        </p:nvSpPr>
        <p:spPr>
          <a:xfrm>
            <a:off x="2971614" y="2232649"/>
            <a:ext cx="8418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stimulus</a:t>
            </a:r>
          </a:p>
        </p:txBody>
      </p:sp>
      <p:sp>
        <p:nvSpPr>
          <p:cNvPr id="44" name="Google Shape;321;p4">
            <a:extLst>
              <a:ext uri="{FF2B5EF4-FFF2-40B4-BE49-F238E27FC236}">
                <a16:creationId xmlns:a16="http://schemas.microsoft.com/office/drawing/2014/main" id="{F719FC00-94BB-0E49-896A-C737C0BFABFD}"/>
              </a:ext>
            </a:extLst>
          </p:cNvPr>
          <p:cNvSpPr txBox="1"/>
          <p:nvPr/>
        </p:nvSpPr>
        <p:spPr>
          <a:xfrm>
            <a:off x="2099097" y="2498447"/>
            <a:ext cx="2007498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Metacognition task</a:t>
            </a:r>
            <a:endParaRPr b="1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562136F-1FCE-C444-9631-594DF75E716B}"/>
              </a:ext>
            </a:extLst>
          </p:cNvPr>
          <p:cNvSpPr/>
          <p:nvPr/>
        </p:nvSpPr>
        <p:spPr>
          <a:xfrm>
            <a:off x="2196662" y="3160871"/>
            <a:ext cx="1044860" cy="673923"/>
          </a:xfrm>
          <a:prstGeom prst="rect">
            <a:avLst/>
          </a:prstGeom>
          <a:solidFill>
            <a:srgbClr val="7F7F7F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+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B6AF4690-5612-A14F-8B7F-66DA7B8F5BD7}"/>
              </a:ext>
            </a:extLst>
          </p:cNvPr>
          <p:cNvSpPr/>
          <p:nvPr/>
        </p:nvSpPr>
        <p:spPr>
          <a:xfrm>
            <a:off x="3071551" y="3333004"/>
            <a:ext cx="1044860" cy="673923"/>
          </a:xfrm>
          <a:prstGeom prst="rect">
            <a:avLst/>
          </a:prstGeom>
          <a:solidFill>
            <a:srgbClr val="7F7F7F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E74F9D9D-85BF-8B49-ADD6-3B5F20DE910C}"/>
              </a:ext>
            </a:extLst>
          </p:cNvPr>
          <p:cNvSpPr/>
          <p:nvPr/>
        </p:nvSpPr>
        <p:spPr>
          <a:xfrm>
            <a:off x="3958923" y="3493939"/>
            <a:ext cx="1044860" cy="673923"/>
          </a:xfrm>
          <a:prstGeom prst="rect">
            <a:avLst/>
          </a:prstGeom>
          <a:solidFill>
            <a:srgbClr val="7F7F7F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9" name="Triangle 48">
            <a:extLst>
              <a:ext uri="{FF2B5EF4-FFF2-40B4-BE49-F238E27FC236}">
                <a16:creationId xmlns:a16="http://schemas.microsoft.com/office/drawing/2014/main" id="{1A272B91-6B01-E04E-A2F2-85062DDBB57B}"/>
              </a:ext>
            </a:extLst>
          </p:cNvPr>
          <p:cNvSpPr/>
          <p:nvPr/>
        </p:nvSpPr>
        <p:spPr>
          <a:xfrm rot="5400000">
            <a:off x="3365313" y="3583220"/>
            <a:ext cx="209163" cy="171214"/>
          </a:xfrm>
          <a:prstGeom prst="triangle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92028363-88C6-7245-885E-8B5ADFFAF1C8}"/>
              </a:ext>
            </a:extLst>
          </p:cNvPr>
          <p:cNvSpPr/>
          <p:nvPr/>
        </p:nvSpPr>
        <p:spPr>
          <a:xfrm>
            <a:off x="3652376" y="3584130"/>
            <a:ext cx="45719" cy="1839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B99B88B2-5AE4-974B-ABF2-58C18C276394}"/>
              </a:ext>
            </a:extLst>
          </p:cNvPr>
          <p:cNvSpPr/>
          <p:nvPr/>
        </p:nvSpPr>
        <p:spPr>
          <a:xfrm>
            <a:off x="3736060" y="3584922"/>
            <a:ext cx="45719" cy="1839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8709609-D6BC-FF46-80DF-85CFA5AD3186}"/>
              </a:ext>
            </a:extLst>
          </p:cNvPr>
          <p:cNvSpPr txBox="1"/>
          <p:nvPr/>
        </p:nvSpPr>
        <p:spPr>
          <a:xfrm>
            <a:off x="3191863" y="3048858"/>
            <a:ext cx="482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3.5s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26E4DA7-6239-024D-886C-92A986CA46F3}"/>
              </a:ext>
            </a:extLst>
          </p:cNvPr>
          <p:cNvSpPr txBox="1"/>
          <p:nvPr/>
        </p:nvSpPr>
        <p:spPr>
          <a:xfrm>
            <a:off x="2099097" y="2840618"/>
            <a:ext cx="8483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1000 </a:t>
            </a:r>
            <a:r>
              <a:rPr lang="en-GB" sz="1400" dirty="0" err="1"/>
              <a:t>ms</a:t>
            </a:r>
            <a:r>
              <a:rPr lang="en-GB" sz="1400" dirty="0"/>
              <a:t>.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88796F4-C3EC-F24E-8B65-BC101F5B67A5}"/>
              </a:ext>
            </a:extLst>
          </p:cNvPr>
          <p:cNvSpPr txBox="1"/>
          <p:nvPr/>
        </p:nvSpPr>
        <p:spPr>
          <a:xfrm>
            <a:off x="2099097" y="3825839"/>
            <a:ext cx="7264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fixation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B37DFA4-A797-8D44-82CD-BCE40A2B5128}"/>
              </a:ext>
            </a:extLst>
          </p:cNvPr>
          <p:cNvSpPr txBox="1"/>
          <p:nvPr/>
        </p:nvSpPr>
        <p:spPr>
          <a:xfrm>
            <a:off x="2973836" y="4003397"/>
            <a:ext cx="9267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animation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DDECC7A-0438-944D-9372-CA0A832C959C}"/>
              </a:ext>
            </a:extLst>
          </p:cNvPr>
          <p:cNvSpPr txBox="1"/>
          <p:nvPr/>
        </p:nvSpPr>
        <p:spPr>
          <a:xfrm>
            <a:off x="3871145" y="4158488"/>
            <a:ext cx="8238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category</a:t>
            </a:r>
            <a:br>
              <a:rPr lang="en-GB" sz="1400" dirty="0"/>
            </a:br>
            <a:endParaRPr lang="en-GB" sz="1400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E006267-CADB-544E-B625-7129EA7E99AB}"/>
              </a:ext>
            </a:extLst>
          </p:cNvPr>
          <p:cNvSpPr txBox="1"/>
          <p:nvPr/>
        </p:nvSpPr>
        <p:spPr>
          <a:xfrm>
            <a:off x="4773142" y="4316338"/>
            <a:ext cx="8802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efficiency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EAE26727-B6E0-2D4C-B559-55D208A09A53}"/>
              </a:ext>
            </a:extLst>
          </p:cNvPr>
          <p:cNvSpPr txBox="1"/>
          <p:nvPr/>
        </p:nvSpPr>
        <p:spPr>
          <a:xfrm>
            <a:off x="3936017" y="3601951"/>
            <a:ext cx="10906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dirty="0">
                <a:solidFill>
                  <a:schemeClr val="bg1"/>
                </a:solidFill>
              </a:rPr>
              <a:t>What type of interaction?</a:t>
            </a:r>
          </a:p>
        </p:txBody>
      </p:sp>
      <p:sp>
        <p:nvSpPr>
          <p:cNvPr id="60" name="Google Shape;311;p4">
            <a:extLst>
              <a:ext uri="{FF2B5EF4-FFF2-40B4-BE49-F238E27FC236}">
                <a16:creationId xmlns:a16="http://schemas.microsoft.com/office/drawing/2014/main" id="{34EACC85-512E-004E-8C02-0BC75B178367}"/>
              </a:ext>
            </a:extLst>
          </p:cNvPr>
          <p:cNvSpPr/>
          <p:nvPr/>
        </p:nvSpPr>
        <p:spPr>
          <a:xfrm>
            <a:off x="3168758" y="1755366"/>
            <a:ext cx="330094" cy="294049"/>
          </a:xfrm>
          <a:prstGeom prst="rect">
            <a:avLst/>
          </a:prstGeom>
          <a:solidFill>
            <a:srgbClr val="7F7F7F"/>
          </a:solidFill>
          <a:ln w="254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" name="Google Shape;312;p4">
            <a:extLst>
              <a:ext uri="{FF2B5EF4-FFF2-40B4-BE49-F238E27FC236}">
                <a16:creationId xmlns:a16="http://schemas.microsoft.com/office/drawing/2014/main" id="{8867FC87-64D8-0940-A6AD-97796BF997F9}"/>
              </a:ext>
            </a:extLst>
          </p:cNvPr>
          <p:cNvSpPr/>
          <p:nvPr/>
        </p:nvSpPr>
        <p:spPr>
          <a:xfrm>
            <a:off x="3702269" y="1753604"/>
            <a:ext cx="330094" cy="295811"/>
          </a:xfrm>
          <a:prstGeom prst="rect">
            <a:avLst/>
          </a:prstGeom>
          <a:solidFill>
            <a:srgbClr val="7F7F7F"/>
          </a:solidFill>
          <a:ln w="254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" name="Google Shape;314;p4">
            <a:extLst>
              <a:ext uri="{FF2B5EF4-FFF2-40B4-BE49-F238E27FC236}">
                <a16:creationId xmlns:a16="http://schemas.microsoft.com/office/drawing/2014/main" id="{0D05465F-A1E7-2D43-962B-E8D27380DACF}"/>
              </a:ext>
            </a:extLst>
          </p:cNvPr>
          <p:cNvSpPr txBox="1"/>
          <p:nvPr/>
        </p:nvSpPr>
        <p:spPr>
          <a:xfrm>
            <a:off x="3108632" y="1747177"/>
            <a:ext cx="40588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 . </a:t>
            </a:r>
            <a:endParaRPr/>
          </a:p>
        </p:txBody>
      </p:sp>
      <p:sp>
        <p:nvSpPr>
          <p:cNvPr id="63" name="Google Shape;315;p4">
            <a:extLst>
              <a:ext uri="{FF2B5EF4-FFF2-40B4-BE49-F238E27FC236}">
                <a16:creationId xmlns:a16="http://schemas.microsoft.com/office/drawing/2014/main" id="{5AB83E8E-769B-7845-91B3-7269F7565354}"/>
              </a:ext>
            </a:extLst>
          </p:cNvPr>
          <p:cNvSpPr txBox="1"/>
          <p:nvPr/>
        </p:nvSpPr>
        <p:spPr>
          <a:xfrm>
            <a:off x="3158650" y="1664944"/>
            <a:ext cx="40588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 . </a:t>
            </a:r>
            <a:endParaRPr/>
          </a:p>
        </p:txBody>
      </p:sp>
      <p:sp>
        <p:nvSpPr>
          <p:cNvPr id="64" name="Google Shape;317;p4">
            <a:extLst>
              <a:ext uri="{FF2B5EF4-FFF2-40B4-BE49-F238E27FC236}">
                <a16:creationId xmlns:a16="http://schemas.microsoft.com/office/drawing/2014/main" id="{BB1A61EF-CD3B-354F-884B-AD509CEF6B38}"/>
              </a:ext>
            </a:extLst>
          </p:cNvPr>
          <p:cNvSpPr txBox="1"/>
          <p:nvPr/>
        </p:nvSpPr>
        <p:spPr>
          <a:xfrm>
            <a:off x="3699369" y="1666778"/>
            <a:ext cx="40588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 . </a:t>
            </a:r>
            <a:endParaRPr/>
          </a:p>
        </p:txBody>
      </p:sp>
      <p:sp>
        <p:nvSpPr>
          <p:cNvPr id="65" name="Google Shape;318;p4">
            <a:extLst>
              <a:ext uri="{FF2B5EF4-FFF2-40B4-BE49-F238E27FC236}">
                <a16:creationId xmlns:a16="http://schemas.microsoft.com/office/drawing/2014/main" id="{45D68CC5-FD16-7745-A4E0-542215F16EFA}"/>
              </a:ext>
            </a:extLst>
          </p:cNvPr>
          <p:cNvSpPr txBox="1"/>
          <p:nvPr/>
        </p:nvSpPr>
        <p:spPr>
          <a:xfrm>
            <a:off x="3642108" y="1751416"/>
            <a:ext cx="40588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 . </a:t>
            </a:r>
            <a:endParaRPr dirty="0"/>
          </a:p>
        </p:txBody>
      </p:sp>
      <p:sp>
        <p:nvSpPr>
          <p:cNvPr id="68" name="Google Shape;314;p4">
            <a:extLst>
              <a:ext uri="{FF2B5EF4-FFF2-40B4-BE49-F238E27FC236}">
                <a16:creationId xmlns:a16="http://schemas.microsoft.com/office/drawing/2014/main" id="{046E0863-97B4-2441-AF5D-0A9A71BFD616}"/>
              </a:ext>
            </a:extLst>
          </p:cNvPr>
          <p:cNvSpPr txBox="1"/>
          <p:nvPr/>
        </p:nvSpPr>
        <p:spPr>
          <a:xfrm>
            <a:off x="3218776" y="1701104"/>
            <a:ext cx="40588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 . </a:t>
            </a:r>
            <a:endParaRPr dirty="0"/>
          </a:p>
        </p:txBody>
      </p:sp>
      <p:sp>
        <p:nvSpPr>
          <p:cNvPr id="69" name="Google Shape;315;p4">
            <a:extLst>
              <a:ext uri="{FF2B5EF4-FFF2-40B4-BE49-F238E27FC236}">
                <a16:creationId xmlns:a16="http://schemas.microsoft.com/office/drawing/2014/main" id="{109BCD70-7BB8-8240-B689-D1E39F99717F}"/>
              </a:ext>
            </a:extLst>
          </p:cNvPr>
          <p:cNvSpPr txBox="1"/>
          <p:nvPr/>
        </p:nvSpPr>
        <p:spPr>
          <a:xfrm>
            <a:off x="3144314" y="1577224"/>
            <a:ext cx="40588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 . </a:t>
            </a:r>
            <a:endParaRPr dirty="0"/>
          </a:p>
        </p:txBody>
      </p:sp>
      <p:sp>
        <p:nvSpPr>
          <p:cNvPr id="70" name="Google Shape;317;p4">
            <a:extLst>
              <a:ext uri="{FF2B5EF4-FFF2-40B4-BE49-F238E27FC236}">
                <a16:creationId xmlns:a16="http://schemas.microsoft.com/office/drawing/2014/main" id="{BBCFE434-A99A-1C46-8F4D-FA9F780DFCC3}"/>
              </a:ext>
            </a:extLst>
          </p:cNvPr>
          <p:cNvSpPr txBox="1"/>
          <p:nvPr/>
        </p:nvSpPr>
        <p:spPr>
          <a:xfrm>
            <a:off x="3731429" y="1615826"/>
            <a:ext cx="40588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 . </a:t>
            </a:r>
            <a:endParaRPr dirty="0"/>
          </a:p>
        </p:txBody>
      </p:sp>
      <p:sp>
        <p:nvSpPr>
          <p:cNvPr id="71" name="Google Shape;318;p4">
            <a:extLst>
              <a:ext uri="{FF2B5EF4-FFF2-40B4-BE49-F238E27FC236}">
                <a16:creationId xmlns:a16="http://schemas.microsoft.com/office/drawing/2014/main" id="{7E63503B-E1CF-BE4F-AFF5-06EBBF97D460}"/>
              </a:ext>
            </a:extLst>
          </p:cNvPr>
          <p:cNvSpPr txBox="1"/>
          <p:nvPr/>
        </p:nvSpPr>
        <p:spPr>
          <a:xfrm>
            <a:off x="3655750" y="1577224"/>
            <a:ext cx="40588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 . </a:t>
            </a:r>
            <a:endParaRPr dirty="0"/>
          </a:p>
        </p:txBody>
      </p:sp>
      <p:sp>
        <p:nvSpPr>
          <p:cNvPr id="75" name="Google Shape;321;p4">
            <a:extLst>
              <a:ext uri="{FF2B5EF4-FFF2-40B4-BE49-F238E27FC236}">
                <a16:creationId xmlns:a16="http://schemas.microsoft.com/office/drawing/2014/main" id="{C31778C1-1173-424D-8C2D-4564DAAFCB09}"/>
              </a:ext>
            </a:extLst>
          </p:cNvPr>
          <p:cNvSpPr txBox="1"/>
          <p:nvPr/>
        </p:nvSpPr>
        <p:spPr>
          <a:xfrm>
            <a:off x="2098581" y="765623"/>
            <a:ext cx="1741434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Mentalizing task</a:t>
            </a:r>
            <a:endParaRPr b="1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FBA00D0-E809-ED49-BF9B-58FCD82452E0}"/>
              </a:ext>
            </a:extLst>
          </p:cNvPr>
          <p:cNvSpPr/>
          <p:nvPr/>
        </p:nvSpPr>
        <p:spPr>
          <a:xfrm>
            <a:off x="3956701" y="1723191"/>
            <a:ext cx="1044860" cy="673923"/>
          </a:xfrm>
          <a:prstGeom prst="rect">
            <a:avLst/>
          </a:prstGeom>
          <a:solidFill>
            <a:srgbClr val="7F7F7F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6FFA4A9-5141-3541-9B2D-131AEC025B67}"/>
              </a:ext>
            </a:extLst>
          </p:cNvPr>
          <p:cNvSpPr txBox="1"/>
          <p:nvPr/>
        </p:nvSpPr>
        <p:spPr>
          <a:xfrm>
            <a:off x="3868923" y="2387740"/>
            <a:ext cx="7024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choice</a:t>
            </a:r>
            <a:br>
              <a:rPr lang="en-GB" sz="1400" dirty="0"/>
            </a:br>
            <a:endParaRPr lang="en-GB" sz="1400" dirty="0"/>
          </a:p>
        </p:txBody>
      </p:sp>
      <p:sp>
        <p:nvSpPr>
          <p:cNvPr id="72" name="Google Shape;323;p4">
            <a:extLst>
              <a:ext uri="{FF2B5EF4-FFF2-40B4-BE49-F238E27FC236}">
                <a16:creationId xmlns:a16="http://schemas.microsoft.com/office/drawing/2014/main" id="{3184FD7E-6720-1B45-86D8-EEFF81C2CD91}"/>
              </a:ext>
            </a:extLst>
          </p:cNvPr>
          <p:cNvSpPr/>
          <p:nvPr/>
        </p:nvSpPr>
        <p:spPr>
          <a:xfrm>
            <a:off x="4047700" y="1924928"/>
            <a:ext cx="330094" cy="294049"/>
          </a:xfrm>
          <a:prstGeom prst="rect">
            <a:avLst/>
          </a:prstGeom>
          <a:solidFill>
            <a:srgbClr val="7F7F7F"/>
          </a:solidFill>
          <a:ln w="254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324;p4">
            <a:extLst>
              <a:ext uri="{FF2B5EF4-FFF2-40B4-BE49-F238E27FC236}">
                <a16:creationId xmlns:a16="http://schemas.microsoft.com/office/drawing/2014/main" id="{184A99EE-FF02-EF48-8AE3-2F4081C02351}"/>
              </a:ext>
            </a:extLst>
          </p:cNvPr>
          <p:cNvSpPr/>
          <p:nvPr/>
        </p:nvSpPr>
        <p:spPr>
          <a:xfrm>
            <a:off x="4581211" y="1923166"/>
            <a:ext cx="330094" cy="295811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273DB95-F5DF-0041-AD94-AD9DBFD9012D}"/>
              </a:ext>
            </a:extLst>
          </p:cNvPr>
          <p:cNvSpPr/>
          <p:nvPr/>
        </p:nvSpPr>
        <p:spPr>
          <a:xfrm>
            <a:off x="4827258" y="1901596"/>
            <a:ext cx="1044860" cy="673923"/>
          </a:xfrm>
          <a:prstGeom prst="rect">
            <a:avLst/>
          </a:prstGeom>
          <a:solidFill>
            <a:srgbClr val="7F7F7F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DBEA1C3-0B94-804C-AA90-A00969E26F53}"/>
              </a:ext>
            </a:extLst>
          </p:cNvPr>
          <p:cNvSpPr txBox="1"/>
          <p:nvPr/>
        </p:nvSpPr>
        <p:spPr>
          <a:xfrm>
            <a:off x="4715892" y="2558266"/>
            <a:ext cx="10502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confidence</a:t>
            </a:r>
          </a:p>
        </p:txBody>
      </p:sp>
      <p:pic>
        <p:nvPicPr>
          <p:cNvPr id="74" name="Picture 73" descr="A screenshot of a cell phone&#10;&#10;Description automatically generated">
            <a:extLst>
              <a:ext uri="{FF2B5EF4-FFF2-40B4-BE49-F238E27FC236}">
                <a16:creationId xmlns:a16="http://schemas.microsoft.com/office/drawing/2014/main" id="{3BD0DBB9-DEC8-1849-823D-865BE250FB0B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44" t="62792" r="10582" b="19177"/>
          <a:stretch/>
        </p:blipFill>
        <p:spPr bwMode="auto">
          <a:xfrm>
            <a:off x="4860415" y="1923166"/>
            <a:ext cx="981477" cy="6351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B774E4D5-60D4-C445-8314-3F91588AA382}"/>
              </a:ext>
            </a:extLst>
          </p:cNvPr>
          <p:cNvSpPr/>
          <p:nvPr/>
        </p:nvSpPr>
        <p:spPr>
          <a:xfrm>
            <a:off x="4867090" y="3659668"/>
            <a:ext cx="1044860" cy="673923"/>
          </a:xfrm>
          <a:prstGeom prst="rect">
            <a:avLst/>
          </a:prstGeom>
          <a:solidFill>
            <a:srgbClr val="7F7F7F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2625B1E7-62F1-CA48-B769-15ED48348314}"/>
              </a:ext>
            </a:extLst>
          </p:cNvPr>
          <p:cNvSpPr txBox="1"/>
          <p:nvPr/>
        </p:nvSpPr>
        <p:spPr>
          <a:xfrm>
            <a:off x="4853361" y="3794692"/>
            <a:ext cx="10906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dirty="0">
                <a:solidFill>
                  <a:schemeClr val="bg1"/>
                </a:solidFill>
              </a:rPr>
              <a:t>What did they experience?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331451-DCA0-D644-BCA5-13E760DBB7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720" y="-1402479"/>
            <a:ext cx="10515600" cy="1325563"/>
          </a:xfrm>
        </p:spPr>
        <p:txBody>
          <a:bodyPr/>
          <a:lstStyle/>
          <a:p>
            <a:r>
              <a:rPr lang="en-GB" dirty="0"/>
              <a:t>Fig 3 - SEM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E0953BC-D934-3542-87B3-778B9859ED91}"/>
              </a:ext>
            </a:extLst>
          </p:cNvPr>
          <p:cNvSpPr/>
          <p:nvPr/>
        </p:nvSpPr>
        <p:spPr>
          <a:xfrm>
            <a:off x="5218477" y="3089552"/>
            <a:ext cx="833717" cy="49754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AQ10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9D033BC-B323-DD42-BB52-1EB3B3D1EF84}"/>
              </a:ext>
            </a:extLst>
          </p:cNvPr>
          <p:cNvSpPr/>
          <p:nvPr/>
        </p:nvSpPr>
        <p:spPr>
          <a:xfrm>
            <a:off x="6681608" y="3106721"/>
            <a:ext cx="833717" cy="49754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RAADS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DC9114A0-39EA-194C-BC41-C8AA1B3180FD}"/>
              </a:ext>
            </a:extLst>
          </p:cNvPr>
          <p:cNvSpPr/>
          <p:nvPr/>
        </p:nvSpPr>
        <p:spPr>
          <a:xfrm>
            <a:off x="5729108" y="1529759"/>
            <a:ext cx="1250576" cy="80312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autistic traits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2792546-803A-3D4A-9F45-66F439A346B5}"/>
              </a:ext>
            </a:extLst>
          </p:cNvPr>
          <p:cNvSpPr/>
          <p:nvPr/>
        </p:nvSpPr>
        <p:spPr>
          <a:xfrm>
            <a:off x="8997352" y="1582893"/>
            <a:ext cx="1250576" cy="80312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higher order cognition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A588060-3DEF-3C43-99E7-50A912042B05}"/>
              </a:ext>
            </a:extLst>
          </p:cNvPr>
          <p:cNvSpPr/>
          <p:nvPr/>
        </p:nvSpPr>
        <p:spPr>
          <a:xfrm>
            <a:off x="8323953" y="3974759"/>
            <a:ext cx="833717" cy="49754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meta 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CD4AA1C-D48F-5143-B6F6-0EE66ACF56DE}"/>
              </a:ext>
            </a:extLst>
          </p:cNvPr>
          <p:cNvSpPr/>
          <p:nvPr/>
        </p:nvSpPr>
        <p:spPr>
          <a:xfrm>
            <a:off x="9570182" y="3974759"/>
            <a:ext cx="833717" cy="56315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menta cat.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5C553F6-B771-0941-BF80-577A0EF2F4B7}"/>
              </a:ext>
            </a:extLst>
          </p:cNvPr>
          <p:cNvCxnSpPr>
            <a:cxnSpLocks/>
          </p:cNvCxnSpPr>
          <p:nvPr/>
        </p:nvCxnSpPr>
        <p:spPr>
          <a:xfrm flipH="1">
            <a:off x="5663634" y="2277888"/>
            <a:ext cx="375008" cy="954041"/>
          </a:xfrm>
          <a:prstGeom prst="straightConnector1">
            <a:avLst/>
          </a:prstGeom>
          <a:ln w="28575">
            <a:solidFill>
              <a:schemeClr val="tx1">
                <a:alpha val="34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ABCFE93-AF43-2549-B889-390D7E711DB7}"/>
              </a:ext>
            </a:extLst>
          </p:cNvPr>
          <p:cNvCxnSpPr>
            <a:cxnSpLocks/>
          </p:cNvCxnSpPr>
          <p:nvPr/>
        </p:nvCxnSpPr>
        <p:spPr>
          <a:xfrm>
            <a:off x="6681608" y="2277888"/>
            <a:ext cx="390067" cy="954041"/>
          </a:xfrm>
          <a:prstGeom prst="straightConnector1">
            <a:avLst/>
          </a:prstGeom>
          <a:ln w="25400">
            <a:solidFill>
              <a:schemeClr val="tx1">
                <a:alpha val="34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07D07B8-DE04-C248-BEF3-7380C0BD67E0}"/>
              </a:ext>
            </a:extLst>
          </p:cNvPr>
          <p:cNvCxnSpPr>
            <a:cxnSpLocks/>
            <a:stCxn id="23" idx="2"/>
          </p:cNvCxnSpPr>
          <p:nvPr/>
        </p:nvCxnSpPr>
        <p:spPr>
          <a:xfrm flipH="1" flipV="1">
            <a:off x="6986956" y="1976064"/>
            <a:ext cx="2010396" cy="8392"/>
          </a:xfrm>
          <a:prstGeom prst="straightConnector1">
            <a:avLst/>
          </a:prstGeom>
          <a:ln w="53975">
            <a:solidFill>
              <a:schemeClr val="tx1">
                <a:alpha val="34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D1A7230-F4DA-9942-AA31-D6E082BCFED5}"/>
              </a:ext>
            </a:extLst>
          </p:cNvPr>
          <p:cNvCxnSpPr>
            <a:cxnSpLocks/>
          </p:cNvCxnSpPr>
          <p:nvPr/>
        </p:nvCxnSpPr>
        <p:spPr>
          <a:xfrm flipH="1">
            <a:off x="8905361" y="2324774"/>
            <a:ext cx="371773" cy="567863"/>
          </a:xfrm>
          <a:prstGeom prst="straightConnector1">
            <a:avLst/>
          </a:prstGeom>
          <a:ln w="31750">
            <a:solidFill>
              <a:schemeClr val="tx1">
                <a:alpha val="34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8F942577-811F-AB46-8CB9-D98166E5EC98}"/>
              </a:ext>
            </a:extLst>
          </p:cNvPr>
          <p:cNvSpPr/>
          <p:nvPr/>
        </p:nvSpPr>
        <p:spPr>
          <a:xfrm>
            <a:off x="10851676" y="3976156"/>
            <a:ext cx="833717" cy="49754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menta emo.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1ADA512-32F5-F74B-8AF6-52775A4F5C72}"/>
              </a:ext>
            </a:extLst>
          </p:cNvPr>
          <p:cNvCxnSpPr>
            <a:cxnSpLocks/>
            <a:stCxn id="23" idx="5"/>
            <a:endCxn id="38" idx="0"/>
          </p:cNvCxnSpPr>
          <p:nvPr/>
        </p:nvCxnSpPr>
        <p:spPr>
          <a:xfrm>
            <a:off x="10064785" y="2268403"/>
            <a:ext cx="482948" cy="601943"/>
          </a:xfrm>
          <a:prstGeom prst="straightConnector1">
            <a:avLst/>
          </a:prstGeom>
          <a:ln w="31750">
            <a:solidFill>
              <a:schemeClr val="tx1">
                <a:alpha val="34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ight Bracket 31">
            <a:extLst>
              <a:ext uri="{FF2B5EF4-FFF2-40B4-BE49-F238E27FC236}">
                <a16:creationId xmlns:a16="http://schemas.microsoft.com/office/drawing/2014/main" id="{4229F461-FD2E-F64F-8374-B9670A5F2BFB}"/>
              </a:ext>
            </a:extLst>
          </p:cNvPr>
          <p:cNvSpPr/>
          <p:nvPr/>
        </p:nvSpPr>
        <p:spPr>
          <a:xfrm rot="5400000">
            <a:off x="6214087" y="3146410"/>
            <a:ext cx="246402" cy="1109272"/>
          </a:xfrm>
          <a:prstGeom prst="rightBracket">
            <a:avLst/>
          </a:prstGeom>
          <a:ln w="28575">
            <a:solidFill>
              <a:schemeClr val="tx1">
                <a:alpha val="34000"/>
              </a:schemeClr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4348DEBE-60D4-7C49-BC94-B7A03B7D3E98}"/>
                  </a:ext>
                </a:extLst>
              </p:cNvPr>
              <p:cNvSpPr txBox="1"/>
              <p:nvPr/>
            </p:nvSpPr>
            <p:spPr>
              <a:xfrm>
                <a:off x="5314924" y="3907693"/>
                <a:ext cx="19918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>
                  <a:defRPr/>
                </a:pPr>
                <a14:m>
                  <m:oMath xmlns:m="http://schemas.openxmlformats.org/officeDocument/2006/math">
                    <m:r>
                      <a:rPr lang="en-GB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GB" dirty="0">
                    <a:solidFill>
                      <a:prstClr val="black"/>
                    </a:solidFill>
                  </a:rPr>
                  <a:t>=-0.11 (0.001)**</a:t>
                </a:r>
                <a:r>
                  <a: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*</a:t>
                </a: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4348DEBE-60D4-7C49-BC94-B7A03B7D3E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4924" y="3907693"/>
                <a:ext cx="1991827" cy="369332"/>
              </a:xfrm>
              <a:prstGeom prst="rect">
                <a:avLst/>
              </a:prstGeom>
              <a:blipFill>
                <a:blip r:embed="rId3"/>
                <a:stretch>
                  <a:fillRect l="-633" t="-6667" r="-1266" b="-2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13B82CA-B10F-AB45-8504-79EC8377C3C3}"/>
                  </a:ext>
                </a:extLst>
              </p:cNvPr>
              <p:cNvSpPr txBox="1"/>
              <p:nvPr/>
            </p:nvSpPr>
            <p:spPr>
              <a:xfrm>
                <a:off x="4722203" y="2796357"/>
                <a:ext cx="159114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>
                  <a:defRPr/>
                </a:pPr>
                <a14:m>
                  <m:oMath xmlns:m="http://schemas.openxmlformats.org/officeDocument/2006/math">
                    <m:r>
                      <a:rPr lang="en-GB" sz="1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GB" sz="1400" dirty="0">
                    <a:solidFill>
                      <a:prstClr val="black"/>
                    </a:solidFill>
                  </a:rPr>
                  <a:t>=-0.11 (0.008)**</a:t>
                </a:r>
                <a:r>
                  <a:rPr kumimoji="0" lang="en-GB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*</a:t>
                </a: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13B82CA-B10F-AB45-8504-79EC8377C3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2203" y="2796357"/>
                <a:ext cx="1591141" cy="307777"/>
              </a:xfrm>
              <a:prstGeom prst="rect">
                <a:avLst/>
              </a:prstGeom>
              <a:blipFill>
                <a:blip r:embed="rId4"/>
                <a:stretch>
                  <a:fillRect t="-4000" b="-20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B5416D6-25AC-2140-B879-2959126C0208}"/>
                  </a:ext>
                </a:extLst>
              </p:cNvPr>
              <p:cNvSpPr txBox="1"/>
              <p:nvPr/>
            </p:nvSpPr>
            <p:spPr>
              <a:xfrm>
                <a:off x="6364808" y="2788558"/>
                <a:ext cx="159114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>
                  <a:defRPr/>
                </a:pPr>
                <a14:m>
                  <m:oMath xmlns:m="http://schemas.openxmlformats.org/officeDocument/2006/math">
                    <m:r>
                      <a:rPr lang="en-GB" sz="1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GB" sz="1400" dirty="0">
                    <a:solidFill>
                      <a:prstClr val="black"/>
                    </a:solidFill>
                  </a:rPr>
                  <a:t>=-0.11 (0.008)**</a:t>
                </a:r>
                <a:r>
                  <a:rPr kumimoji="0" lang="en-GB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*</a:t>
                </a: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B5416D6-25AC-2140-B879-2959126C02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4808" y="2788558"/>
                <a:ext cx="1591141" cy="307777"/>
              </a:xfrm>
              <a:prstGeom prst="rect">
                <a:avLst/>
              </a:prstGeom>
              <a:blipFill>
                <a:blip r:embed="rId5"/>
                <a:stretch>
                  <a:fillRect t="-4000" b="-24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09A04B5-E1D1-194B-A19F-5D63B00F8C26}"/>
                  </a:ext>
                </a:extLst>
              </p:cNvPr>
              <p:cNvSpPr txBox="1"/>
              <p:nvPr/>
            </p:nvSpPr>
            <p:spPr>
              <a:xfrm>
                <a:off x="6868174" y="1421416"/>
                <a:ext cx="187480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>
                  <a:defRPr/>
                </a:pPr>
                <a14:m>
                  <m:oMath xmlns:m="http://schemas.openxmlformats.org/officeDocument/2006/math">
                    <m:r>
                      <a:rPr lang="en-GB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GB" dirty="0">
                    <a:solidFill>
                      <a:prstClr val="black"/>
                    </a:solidFill>
                  </a:rPr>
                  <a:t>=-2.59 (1.05)**</a:t>
                </a:r>
                <a:r>
                  <a: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*</a:t>
                </a: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09A04B5-E1D1-194B-A19F-5D63B00F8C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8174" y="1421416"/>
                <a:ext cx="1874809" cy="369332"/>
              </a:xfrm>
              <a:prstGeom prst="rect">
                <a:avLst/>
              </a:prstGeom>
              <a:blipFill>
                <a:blip r:embed="rId6"/>
                <a:stretch>
                  <a:fillRect l="-671" t="-6452" r="-2013" b="-2258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Oval 36">
            <a:extLst>
              <a:ext uri="{FF2B5EF4-FFF2-40B4-BE49-F238E27FC236}">
                <a16:creationId xmlns:a16="http://schemas.microsoft.com/office/drawing/2014/main" id="{7F6D3B1D-8132-E44C-9747-FB9FC72A4DBC}"/>
              </a:ext>
            </a:extLst>
          </p:cNvPr>
          <p:cNvSpPr/>
          <p:nvPr/>
        </p:nvSpPr>
        <p:spPr>
          <a:xfrm>
            <a:off x="8373387" y="2880911"/>
            <a:ext cx="794395" cy="59895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meta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124FA5AD-A470-7445-8DC3-6DAC20C717B6}"/>
              </a:ext>
            </a:extLst>
          </p:cNvPr>
          <p:cNvSpPr/>
          <p:nvPr/>
        </p:nvSpPr>
        <p:spPr>
          <a:xfrm>
            <a:off x="10032256" y="2870346"/>
            <a:ext cx="1030953" cy="62280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menta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6EF4BCC-56DD-BB48-A2C8-9F9DFE5139D0}"/>
                  </a:ext>
                </a:extLst>
              </p:cNvPr>
              <p:cNvSpPr txBox="1"/>
              <p:nvPr/>
            </p:nvSpPr>
            <p:spPr>
              <a:xfrm>
                <a:off x="7921212" y="3607810"/>
                <a:ext cx="144526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>
                  <a:defRPr/>
                </a:pPr>
                <a14:m>
                  <m:oMath xmlns:m="http://schemas.openxmlformats.org/officeDocument/2006/math">
                    <m:r>
                      <a:rPr lang="en-GB" sz="1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GB" sz="1400" dirty="0">
                    <a:solidFill>
                      <a:prstClr val="black"/>
                    </a:solidFill>
                  </a:rPr>
                  <a:t>=0.32 (0.01)**</a:t>
                </a:r>
                <a:r>
                  <a:rPr kumimoji="0" lang="en-GB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*</a:t>
                </a: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6EF4BCC-56DD-BB48-A2C8-9F9DFE5139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1212" y="3607810"/>
                <a:ext cx="1445267" cy="307777"/>
              </a:xfrm>
              <a:prstGeom prst="rect">
                <a:avLst/>
              </a:prstGeom>
              <a:blipFill>
                <a:blip r:embed="rId7"/>
                <a:stretch>
                  <a:fillRect t="-4000" b="-20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4DF1382-01A6-344C-8826-75B0EBE37A16}"/>
                  </a:ext>
                </a:extLst>
              </p:cNvPr>
              <p:cNvSpPr txBox="1"/>
              <p:nvPr/>
            </p:nvSpPr>
            <p:spPr>
              <a:xfrm>
                <a:off x="9333973" y="3607810"/>
                <a:ext cx="144526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>
                  <a:defRPr/>
                </a:pPr>
                <a14:m>
                  <m:oMath xmlns:m="http://schemas.openxmlformats.org/officeDocument/2006/math">
                    <m:r>
                      <a:rPr lang="en-GB" sz="1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GB" sz="1400" dirty="0">
                    <a:solidFill>
                      <a:prstClr val="black"/>
                    </a:solidFill>
                  </a:rPr>
                  <a:t>=0.11 (0.01)**</a:t>
                </a:r>
                <a:r>
                  <a:rPr kumimoji="0" lang="en-GB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*</a:t>
                </a: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4DF1382-01A6-344C-8826-75B0EBE37A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3973" y="3607810"/>
                <a:ext cx="1445267" cy="307777"/>
              </a:xfrm>
              <a:prstGeom prst="rect">
                <a:avLst/>
              </a:prstGeom>
              <a:blipFill>
                <a:blip r:embed="rId8"/>
                <a:stretch>
                  <a:fillRect t="-4000" r="-870" b="-20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5DD180CA-199E-0541-8960-5DFB993DA5B9}"/>
                  </a:ext>
                </a:extLst>
              </p:cNvPr>
              <p:cNvSpPr txBox="1"/>
              <p:nvPr/>
            </p:nvSpPr>
            <p:spPr>
              <a:xfrm>
                <a:off x="10746733" y="3582597"/>
                <a:ext cx="144526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>
                  <a:defRPr/>
                </a:pPr>
                <a14:m>
                  <m:oMath xmlns:m="http://schemas.openxmlformats.org/officeDocument/2006/math">
                    <m:r>
                      <a:rPr lang="en-GB" sz="1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GB" sz="1400" dirty="0">
                    <a:solidFill>
                      <a:prstClr val="black"/>
                    </a:solidFill>
                  </a:rPr>
                  <a:t>=0.11 (0.01)**</a:t>
                </a:r>
                <a:r>
                  <a:rPr kumimoji="0" lang="en-GB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*</a:t>
                </a: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5DD180CA-199E-0541-8960-5DFB993DA5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46733" y="3582597"/>
                <a:ext cx="1445267" cy="307777"/>
              </a:xfrm>
              <a:prstGeom prst="rect">
                <a:avLst/>
              </a:prstGeom>
              <a:blipFill>
                <a:blip r:embed="rId9"/>
                <a:stretch>
                  <a:fillRect t="-4000" b="-20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36C0282-9E87-AC45-B809-C7AED7BE7046}"/>
                  </a:ext>
                </a:extLst>
              </p:cNvPr>
              <p:cNvSpPr txBox="1"/>
              <p:nvPr/>
            </p:nvSpPr>
            <p:spPr>
              <a:xfrm>
                <a:off x="8168834" y="2429914"/>
                <a:ext cx="144526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>
                  <a:defRPr/>
                </a:pPr>
                <a14:m>
                  <m:oMath xmlns:m="http://schemas.openxmlformats.org/officeDocument/2006/math">
                    <m:r>
                      <a:rPr lang="en-GB" sz="1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GB" sz="1400" dirty="0">
                    <a:solidFill>
                      <a:prstClr val="black"/>
                    </a:solidFill>
                  </a:rPr>
                  <a:t>=0.11 (0.01)**</a:t>
                </a:r>
                <a:r>
                  <a:rPr kumimoji="0" lang="en-GB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*</a:t>
                </a: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36C0282-9E87-AC45-B809-C7AED7BE70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8834" y="2429914"/>
                <a:ext cx="1445267" cy="307777"/>
              </a:xfrm>
              <a:prstGeom prst="rect">
                <a:avLst/>
              </a:prstGeom>
              <a:blipFill>
                <a:blip r:embed="rId9"/>
                <a:stretch>
                  <a:fillRect t="-4000" r="-877" b="-20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319D1DDF-6F72-E845-ABE7-CF6C84E66165}"/>
                  </a:ext>
                </a:extLst>
              </p:cNvPr>
              <p:cNvSpPr txBox="1"/>
              <p:nvPr/>
            </p:nvSpPr>
            <p:spPr>
              <a:xfrm>
                <a:off x="9736204" y="2434843"/>
                <a:ext cx="144526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>
                  <a:defRPr/>
                </a:pPr>
                <a14:m>
                  <m:oMath xmlns:m="http://schemas.openxmlformats.org/officeDocument/2006/math">
                    <m:r>
                      <a:rPr lang="en-GB" sz="1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GB" sz="1400" dirty="0">
                    <a:solidFill>
                      <a:prstClr val="black"/>
                    </a:solidFill>
                  </a:rPr>
                  <a:t>=0.11 (0.01)**</a:t>
                </a:r>
                <a:r>
                  <a:rPr kumimoji="0" lang="en-GB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*</a:t>
                </a: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319D1DDF-6F72-E845-ABE7-CF6C84E661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36204" y="2434843"/>
                <a:ext cx="1445267" cy="307777"/>
              </a:xfrm>
              <a:prstGeom prst="rect">
                <a:avLst/>
              </a:prstGeom>
              <a:blipFill>
                <a:blip r:embed="rId10"/>
                <a:stretch>
                  <a:fillRect b="-1923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98AFEE01-5F57-B445-9CA8-5AEB9C7AC4F0}"/>
              </a:ext>
            </a:extLst>
          </p:cNvPr>
          <p:cNvCxnSpPr>
            <a:cxnSpLocks/>
            <a:endCxn id="30" idx="0"/>
          </p:cNvCxnSpPr>
          <p:nvPr/>
        </p:nvCxnSpPr>
        <p:spPr>
          <a:xfrm>
            <a:off x="10869449" y="3414492"/>
            <a:ext cx="399086" cy="561664"/>
          </a:xfrm>
          <a:prstGeom prst="straightConnector1">
            <a:avLst/>
          </a:prstGeom>
          <a:ln w="31750">
            <a:solidFill>
              <a:schemeClr val="tx1">
                <a:alpha val="34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DC3F1AD0-4072-5D4B-84D6-6BD2715B57DF}"/>
              </a:ext>
            </a:extLst>
          </p:cNvPr>
          <p:cNvCxnSpPr>
            <a:cxnSpLocks/>
          </p:cNvCxnSpPr>
          <p:nvPr/>
        </p:nvCxnSpPr>
        <p:spPr>
          <a:xfrm flipH="1">
            <a:off x="9974761" y="3440179"/>
            <a:ext cx="289692" cy="648934"/>
          </a:xfrm>
          <a:prstGeom prst="straightConnector1">
            <a:avLst/>
          </a:prstGeom>
          <a:ln w="31750">
            <a:solidFill>
              <a:schemeClr val="tx1">
                <a:alpha val="34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977B3EBB-1A70-BC44-89E3-6EBBF3DB3D74}"/>
              </a:ext>
            </a:extLst>
          </p:cNvPr>
          <p:cNvCxnSpPr>
            <a:cxnSpLocks/>
          </p:cNvCxnSpPr>
          <p:nvPr/>
        </p:nvCxnSpPr>
        <p:spPr>
          <a:xfrm>
            <a:off x="8740812" y="3505729"/>
            <a:ext cx="0" cy="441320"/>
          </a:xfrm>
          <a:prstGeom prst="straightConnector1">
            <a:avLst/>
          </a:prstGeom>
          <a:ln w="31750">
            <a:solidFill>
              <a:schemeClr val="tx1">
                <a:alpha val="34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0" name="Table 20">
                <a:extLst>
                  <a:ext uri="{FF2B5EF4-FFF2-40B4-BE49-F238E27FC236}">
                    <a16:creationId xmlns:a16="http://schemas.microsoft.com/office/drawing/2014/main" id="{973C4B74-A7A9-6645-8EE4-799D8BB9F20C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99363" y="2067826"/>
              <a:ext cx="4274136" cy="2575332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479953">
                      <a:extLst>
                        <a:ext uri="{9D8B030D-6E8A-4147-A177-3AD203B41FA5}">
                          <a16:colId xmlns:a16="http://schemas.microsoft.com/office/drawing/2014/main" val="2957910732"/>
                        </a:ext>
                      </a:extLst>
                    </a:gridCol>
                    <a:gridCol w="939726">
                      <a:extLst>
                        <a:ext uri="{9D8B030D-6E8A-4147-A177-3AD203B41FA5}">
                          <a16:colId xmlns:a16="http://schemas.microsoft.com/office/drawing/2014/main" val="987030395"/>
                        </a:ext>
                      </a:extLst>
                    </a:gridCol>
                    <a:gridCol w="939725">
                      <a:extLst>
                        <a:ext uri="{9D8B030D-6E8A-4147-A177-3AD203B41FA5}">
                          <a16:colId xmlns:a16="http://schemas.microsoft.com/office/drawing/2014/main" val="3233065755"/>
                        </a:ext>
                      </a:extLst>
                    </a:gridCol>
                    <a:gridCol w="914732">
                      <a:extLst>
                        <a:ext uri="{9D8B030D-6E8A-4147-A177-3AD203B41FA5}">
                          <a16:colId xmlns:a16="http://schemas.microsoft.com/office/drawing/2014/main" val="2314167890"/>
                        </a:ext>
                      </a:extLst>
                    </a:gridCol>
                  </a:tblGrid>
                  <a:tr h="454486"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Model nr.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GB" b="1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𝐀𝐈𝐂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GB" b="1" i="0" smtClean="0">
                                    <a:latin typeface="Cambria Math" panose="02040503050406030204" pitchFamily="18" charset="0"/>
                                  </a:rPr>
                                  <m:t>𝐁𝐈𝐂</m:t>
                                </m:r>
                              </m:oMath>
                            </m:oMathPara>
                          </a14:m>
                          <a:endParaRPr lang="en-GB" i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GB" b="1" i="0" smtClean="0">
                                    <a:latin typeface="Cambria Math" panose="02040503050406030204" pitchFamily="18" charset="0"/>
                                  </a:rPr>
                                  <m:t>𝐋𝐋</m:t>
                                </m:r>
                              </m:oMath>
                            </m:oMathPara>
                          </a14:m>
                          <a:endParaRPr lang="en-GB" i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3797947"/>
                      </a:ext>
                    </a:extLst>
                  </a:tr>
                  <a:tr h="795350"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M1. One mechanism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3053.13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3082.27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-1519.57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35961167"/>
                      </a:ext>
                    </a:extLst>
                  </a:tr>
                  <a:tr h="795350">
                    <a:tc>
                      <a:txBody>
                        <a:bodyPr/>
                        <a:lstStyle/>
                        <a:p>
                          <a:r>
                            <a:rPr lang="en-GB" b="0" dirty="0"/>
                            <a:t>M2. Two mechanisms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3074.13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3107.44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-1529.06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56614713"/>
                      </a:ext>
                    </a:extLst>
                  </a:tr>
                  <a:tr h="530146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GB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</m:oMath>
                          </a14:m>
                          <a:r>
                            <a:rPr lang="en-GB" dirty="0"/>
                            <a:t>(M1–M2)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-21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-64.83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+9.49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5692317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0" name="Table 20">
                <a:extLst>
                  <a:ext uri="{FF2B5EF4-FFF2-40B4-BE49-F238E27FC236}">
                    <a16:creationId xmlns:a16="http://schemas.microsoft.com/office/drawing/2014/main" id="{973C4B74-A7A9-6645-8EE4-799D8BB9F20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93081654"/>
                  </p:ext>
                </p:extLst>
              </p:nvPr>
            </p:nvGraphicFramePr>
            <p:xfrm>
              <a:off x="299363" y="2067826"/>
              <a:ext cx="4274136" cy="2575332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479953">
                      <a:extLst>
                        <a:ext uri="{9D8B030D-6E8A-4147-A177-3AD203B41FA5}">
                          <a16:colId xmlns:a16="http://schemas.microsoft.com/office/drawing/2014/main" val="2957910732"/>
                        </a:ext>
                      </a:extLst>
                    </a:gridCol>
                    <a:gridCol w="939726">
                      <a:extLst>
                        <a:ext uri="{9D8B030D-6E8A-4147-A177-3AD203B41FA5}">
                          <a16:colId xmlns:a16="http://schemas.microsoft.com/office/drawing/2014/main" val="987030395"/>
                        </a:ext>
                      </a:extLst>
                    </a:gridCol>
                    <a:gridCol w="939725">
                      <a:extLst>
                        <a:ext uri="{9D8B030D-6E8A-4147-A177-3AD203B41FA5}">
                          <a16:colId xmlns:a16="http://schemas.microsoft.com/office/drawing/2014/main" val="3233065755"/>
                        </a:ext>
                      </a:extLst>
                    </a:gridCol>
                    <a:gridCol w="914732">
                      <a:extLst>
                        <a:ext uri="{9D8B030D-6E8A-4147-A177-3AD203B41FA5}">
                          <a16:colId xmlns:a16="http://schemas.microsoft.com/office/drawing/2014/main" val="2314167890"/>
                        </a:ext>
                      </a:extLst>
                    </a:gridCol>
                  </a:tblGrid>
                  <a:tr h="454486"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Model nr.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1"/>
                          <a:stretch>
                            <a:fillRect l="-158108" t="-5556" r="-201351" b="-4694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1"/>
                          <a:stretch>
                            <a:fillRect l="-254667" t="-5556" r="-98667" b="-4694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1"/>
                          <a:stretch>
                            <a:fillRect l="-369444" t="-5556" r="-2778" b="-46944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3797947"/>
                      </a:ext>
                    </a:extLst>
                  </a:tr>
                  <a:tr h="795350"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M1. One mechanism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3053.13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3082.27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-1519.57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35961167"/>
                      </a:ext>
                    </a:extLst>
                  </a:tr>
                  <a:tr h="795350">
                    <a:tc>
                      <a:txBody>
                        <a:bodyPr/>
                        <a:lstStyle/>
                        <a:p>
                          <a:r>
                            <a:rPr lang="en-GB" b="0" dirty="0"/>
                            <a:t>M2. Two mechanisms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3074.13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3107.44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-1529.06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56614713"/>
                      </a:ext>
                    </a:extLst>
                  </a:tr>
                  <a:tr h="53014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1"/>
                          <a:stretch>
                            <a:fillRect t="-390476" r="-190598" b="-23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-21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-64.83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/>
                            <a:t>+9.49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5692317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2" name="TextBox 51">
            <a:extLst>
              <a:ext uri="{FF2B5EF4-FFF2-40B4-BE49-F238E27FC236}">
                <a16:creationId xmlns:a16="http://schemas.microsoft.com/office/drawing/2014/main" id="{7B78BD89-8BB6-6448-BE4B-6F111D64F33C}"/>
              </a:ext>
            </a:extLst>
          </p:cNvPr>
          <p:cNvSpPr txBox="1"/>
          <p:nvPr/>
        </p:nvSpPr>
        <p:spPr>
          <a:xfrm>
            <a:off x="-34120" y="1529759"/>
            <a:ext cx="53790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a.				                   b.</a:t>
            </a:r>
          </a:p>
          <a:p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37708722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CE29E0-4821-D948-8CB7-1EA1A9371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Supplementary Figures – Exp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C08236-EF05-634E-80A9-F2971D6CCF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7AFF64-CBBB-D043-9CB8-42D6B63F7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63861E-115E-A44D-88AD-A646867723C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0937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Chart, histogram&#10;&#10;Description automatically generated">
            <a:extLst>
              <a:ext uri="{FF2B5EF4-FFF2-40B4-BE49-F238E27FC236}">
                <a16:creationId xmlns:a16="http://schemas.microsoft.com/office/drawing/2014/main" id="{C38A1FC5-C2CA-5340-B97C-22BB1C2F54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6392"/>
          <a:stretch/>
        </p:blipFill>
        <p:spPr>
          <a:xfrm>
            <a:off x="334086" y="660685"/>
            <a:ext cx="5128038" cy="2246288"/>
          </a:xfrm>
          <a:prstGeom prst="rect">
            <a:avLst/>
          </a:prstGeom>
        </p:spPr>
      </p:pic>
      <p:pic>
        <p:nvPicPr>
          <p:cNvPr id="19" name="Picture 18" descr="Chart&#10;&#10;Description automatically generated">
            <a:extLst>
              <a:ext uri="{FF2B5EF4-FFF2-40B4-BE49-F238E27FC236}">
                <a16:creationId xmlns:a16="http://schemas.microsoft.com/office/drawing/2014/main" id="{4F9B310D-49EA-404C-BCC7-05B9644789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9547" y="2874117"/>
            <a:ext cx="2723337" cy="191606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0397503-8D30-3C43-97FE-7486ACE56B2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3229"/>
          <a:stretch/>
        </p:blipFill>
        <p:spPr>
          <a:xfrm>
            <a:off x="3288611" y="3015951"/>
            <a:ext cx="2797210" cy="189310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3F6E4B7-148E-E847-8A00-EA09F57B8ABF}"/>
              </a:ext>
            </a:extLst>
          </p:cNvPr>
          <p:cNvSpPr txBox="1"/>
          <p:nvPr/>
        </p:nvSpPr>
        <p:spPr>
          <a:xfrm>
            <a:off x="4402340" y="4660801"/>
            <a:ext cx="70339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dirty="0" err="1"/>
              <a:t>logRT</a:t>
            </a:r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AF274D6-F9ED-3F4E-A681-6D1B26BB5F01}"/>
              </a:ext>
            </a:extLst>
          </p:cNvPr>
          <p:cNvSpPr txBox="1"/>
          <p:nvPr/>
        </p:nvSpPr>
        <p:spPr>
          <a:xfrm rot="16200000">
            <a:off x="2667287" y="3603489"/>
            <a:ext cx="1242648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400" dirty="0"/>
              <a:t>Density N = 80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FDE6DC3-5A0C-CE49-89C9-FBF91A8C2D9A}"/>
              </a:ext>
            </a:extLst>
          </p:cNvPr>
          <p:cNvSpPr txBox="1"/>
          <p:nvPr/>
        </p:nvSpPr>
        <p:spPr>
          <a:xfrm>
            <a:off x="523269" y="660685"/>
            <a:ext cx="4801314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    a.		              b.		</a:t>
            </a:r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r>
              <a:rPr lang="en-GB" b="1" dirty="0"/>
              <a:t>    c.		             d.</a:t>
            </a:r>
          </a:p>
        </p:txBody>
      </p:sp>
    </p:spTree>
    <p:extLst>
      <p:ext uri="{BB962C8B-B14F-4D97-AF65-F5344CB8AC3E}">
        <p14:creationId xmlns:p14="http://schemas.microsoft.com/office/powerpoint/2010/main" val="34605762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5CACFE-113B-3F43-9345-D5D916104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63861E-115E-A44D-88AD-A646867723C1}" type="slidenum">
              <a:rPr lang="en-US" smtClean="0"/>
              <a:t>15</a:t>
            </a:fld>
            <a:endParaRPr lang="en-US"/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764E9F9A-1987-7E42-96EB-0FD56FFF3C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5256" y="221817"/>
            <a:ext cx="9448800" cy="631709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46BF0A8-5D17-BB49-90AE-2F9DE3095E11}"/>
              </a:ext>
            </a:extLst>
          </p:cNvPr>
          <p:cNvSpPr txBox="1"/>
          <p:nvPr/>
        </p:nvSpPr>
        <p:spPr>
          <a:xfrm>
            <a:off x="430248" y="455969"/>
            <a:ext cx="597055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  a.		                b.		     	c.</a:t>
            </a:r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r>
              <a:rPr lang="en-GB" b="1" dirty="0"/>
              <a:t>d.			 e.</a:t>
            </a:r>
          </a:p>
        </p:txBody>
      </p:sp>
    </p:spTree>
    <p:extLst>
      <p:ext uri="{BB962C8B-B14F-4D97-AF65-F5344CB8AC3E}">
        <p14:creationId xmlns:p14="http://schemas.microsoft.com/office/powerpoint/2010/main" val="2178934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CE1247-1075-8D49-A0C6-FCA5AD2E31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63861E-115E-A44D-88AD-A646867723C1}" type="slidenum">
              <a:rPr lang="en-US" smtClean="0"/>
              <a:t>16</a:t>
            </a:fld>
            <a:endParaRPr lang="en-US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60B4BE68-A03E-F444-A24F-B939B342C4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6385" y="-220404"/>
            <a:ext cx="4637955" cy="289872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A93935E-98FD-BC43-9D62-F87CF83641B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703" t="8291" r="50648" b="55723"/>
          <a:stretch/>
        </p:blipFill>
        <p:spPr>
          <a:xfrm>
            <a:off x="1463040" y="297491"/>
            <a:ext cx="2603878" cy="1728906"/>
          </a:xfrm>
          <a:prstGeom prst="rect">
            <a:avLst/>
          </a:prstGeom>
        </p:spPr>
      </p:pic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941A03A3-3EE6-5746-AA1A-8982C7D44E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66385" y="4359712"/>
            <a:ext cx="4406161" cy="2753851"/>
          </a:xfrm>
          <a:prstGeom prst="rect">
            <a:avLst/>
          </a:prstGeom>
        </p:spPr>
      </p:pic>
      <p:pic>
        <p:nvPicPr>
          <p:cNvPr id="9" name="Picture 8" descr="Chart, histogram&#10;&#10;Description automatically generated">
            <a:extLst>
              <a:ext uri="{FF2B5EF4-FFF2-40B4-BE49-F238E27FC236}">
                <a16:creationId xmlns:a16="http://schemas.microsoft.com/office/drawing/2014/main" id="{CA64F231-CDAE-2A4E-8F67-F7F7579AED1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50063"/>
          <a:stretch/>
        </p:blipFill>
        <p:spPr>
          <a:xfrm>
            <a:off x="974286" y="4404716"/>
            <a:ext cx="3119951" cy="2342916"/>
          </a:xfrm>
          <a:prstGeom prst="rect">
            <a:avLst/>
          </a:prstGeom>
        </p:spPr>
      </p:pic>
      <p:pic>
        <p:nvPicPr>
          <p:cNvPr id="11" name="Picture 10" descr="Chart, histogram&#10;&#10;Description automatically generated">
            <a:extLst>
              <a:ext uri="{FF2B5EF4-FFF2-40B4-BE49-F238E27FC236}">
                <a16:creationId xmlns:a16="http://schemas.microsoft.com/office/drawing/2014/main" id="{6EC12280-4161-8549-9415-35D47476153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50000"/>
          <a:stretch/>
        </p:blipFill>
        <p:spPr>
          <a:xfrm>
            <a:off x="945654" y="2326845"/>
            <a:ext cx="3119951" cy="2054951"/>
          </a:xfrm>
          <a:prstGeom prst="rect">
            <a:avLst/>
          </a:prstGeom>
        </p:spPr>
      </p:pic>
      <p:pic>
        <p:nvPicPr>
          <p:cNvPr id="13" name="Picture 12" descr="Chart, diagram&#10;&#10;Description automatically generated">
            <a:extLst>
              <a:ext uri="{FF2B5EF4-FFF2-40B4-BE49-F238E27FC236}">
                <a16:creationId xmlns:a16="http://schemas.microsoft.com/office/drawing/2014/main" id="{C47F842D-405A-5246-9B3F-7D420A199B2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4440" t="14726" r="4103" b="13378"/>
          <a:stretch/>
        </p:blipFill>
        <p:spPr>
          <a:xfrm>
            <a:off x="4031406" y="2392327"/>
            <a:ext cx="4246708" cy="2086510"/>
          </a:xfrm>
          <a:prstGeom prst="rect">
            <a:avLst/>
          </a:prstGeom>
        </p:spPr>
      </p:pic>
      <p:pic>
        <p:nvPicPr>
          <p:cNvPr id="14" name="Picture 13" descr="Chart, histogram&#10;&#10;Description automatically generated">
            <a:extLst>
              <a:ext uri="{FF2B5EF4-FFF2-40B4-BE49-F238E27FC236}">
                <a16:creationId xmlns:a16="http://schemas.microsoft.com/office/drawing/2014/main" id="{40BE8CF3-F743-6947-95EB-F436F1A988D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90048"/>
          <a:stretch/>
        </p:blipFill>
        <p:spPr>
          <a:xfrm>
            <a:off x="912126" y="255080"/>
            <a:ext cx="621018" cy="2054951"/>
          </a:xfrm>
          <a:prstGeom prst="rect">
            <a:avLst/>
          </a:prstGeom>
        </p:spPr>
      </p:pic>
      <p:pic>
        <p:nvPicPr>
          <p:cNvPr id="15" name="Picture 14" descr="Chart, histogram&#10;&#10;Description automatically generated">
            <a:extLst>
              <a:ext uri="{FF2B5EF4-FFF2-40B4-BE49-F238E27FC236}">
                <a16:creationId xmlns:a16="http://schemas.microsoft.com/office/drawing/2014/main" id="{47A37730-8EE7-5240-B42A-7E58DD43B1B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94409" r="50000"/>
          <a:stretch/>
        </p:blipFill>
        <p:spPr>
          <a:xfrm>
            <a:off x="948702" y="2094470"/>
            <a:ext cx="3119951" cy="11489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1901BBF-7C23-AD48-BA11-40AF661EBB49}"/>
              </a:ext>
            </a:extLst>
          </p:cNvPr>
          <p:cNvSpPr txBox="1"/>
          <p:nvPr/>
        </p:nvSpPr>
        <p:spPr>
          <a:xfrm>
            <a:off x="228540" y="110368"/>
            <a:ext cx="5956822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	a.			 b.		                </a:t>
            </a:r>
          </a:p>
          <a:p>
            <a:endParaRPr lang="en-GB" sz="2400" b="1" dirty="0"/>
          </a:p>
          <a:p>
            <a:endParaRPr lang="en-GB" sz="2400" b="1" dirty="0"/>
          </a:p>
          <a:p>
            <a:endParaRPr lang="en-GB" sz="2400" b="1" dirty="0"/>
          </a:p>
          <a:p>
            <a:endParaRPr lang="en-GB" sz="2400" b="1" dirty="0"/>
          </a:p>
          <a:p>
            <a:endParaRPr lang="en-GB" sz="2400" b="1" dirty="0"/>
          </a:p>
          <a:p>
            <a:r>
              <a:rPr lang="en-GB" sz="2400" b="1" dirty="0"/>
              <a:t>	c.			d.</a:t>
            </a:r>
          </a:p>
          <a:p>
            <a:endParaRPr lang="en-GB" sz="2400" b="1" dirty="0"/>
          </a:p>
          <a:p>
            <a:endParaRPr lang="en-GB" sz="2400" b="1" dirty="0"/>
          </a:p>
          <a:p>
            <a:endParaRPr lang="en-GB" sz="2400" b="1" dirty="0"/>
          </a:p>
          <a:p>
            <a:endParaRPr lang="en-GB" sz="2400" b="1" dirty="0"/>
          </a:p>
          <a:p>
            <a:r>
              <a:rPr lang="en-GB" sz="2400" b="1" dirty="0"/>
              <a:t>	</a:t>
            </a:r>
          </a:p>
          <a:p>
            <a:r>
              <a:rPr lang="en-GB" sz="2400" b="1" dirty="0"/>
              <a:t>	e.			f.</a:t>
            </a:r>
          </a:p>
          <a:p>
            <a:endParaRPr lang="en-GB" sz="2400" b="1" dirty="0"/>
          </a:p>
          <a:p>
            <a:endParaRPr lang="en-GB" sz="2400" b="1" dirty="0"/>
          </a:p>
          <a:p>
            <a:endParaRPr lang="en-GB" sz="2400" b="1" dirty="0"/>
          </a:p>
          <a:p>
            <a:endParaRPr lang="en-GB" sz="2400" b="1" dirty="0"/>
          </a:p>
          <a:p>
            <a:endParaRPr lang="en-GB" sz="2400" b="1" dirty="0"/>
          </a:p>
        </p:txBody>
      </p:sp>
    </p:spTree>
    <p:extLst>
      <p:ext uri="{BB962C8B-B14F-4D97-AF65-F5344CB8AC3E}">
        <p14:creationId xmlns:p14="http://schemas.microsoft.com/office/powerpoint/2010/main" val="38053593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E574B-1696-5049-A060-7E81B855DB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185" y="-1451475"/>
            <a:ext cx="10515600" cy="1325563"/>
          </a:xfrm>
        </p:spPr>
        <p:txBody>
          <a:bodyPr/>
          <a:lstStyle/>
          <a:p>
            <a:r>
              <a:rPr lang="en-GB" dirty="0"/>
              <a:t>Fig1 – Methods + </a:t>
            </a:r>
            <a:r>
              <a:rPr lang="en-GB" dirty="0" err="1"/>
              <a:t>MetaMenta</a:t>
            </a:r>
            <a:endParaRPr lang="en-GB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F743109-F2A9-7141-8AE2-5304C0794EF2}"/>
              </a:ext>
            </a:extLst>
          </p:cNvPr>
          <p:cNvSpPr txBox="1"/>
          <p:nvPr/>
        </p:nvSpPr>
        <p:spPr>
          <a:xfrm>
            <a:off x="1661062" y="6410435"/>
            <a:ext cx="2228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Mentalising efficiency</a:t>
            </a:r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FD0B56E6-9260-244C-BCC6-432AF46D71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486" t="54526" r="-1" b="7944"/>
          <a:stretch/>
        </p:blipFill>
        <p:spPr>
          <a:xfrm>
            <a:off x="1059030" y="3996012"/>
            <a:ext cx="3901397" cy="248605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4CB512C-3D49-644E-AA22-2E405A9E22A6}"/>
                  </a:ext>
                </a:extLst>
              </p:cNvPr>
              <p:cNvSpPr txBox="1"/>
              <p:nvPr/>
            </p:nvSpPr>
            <p:spPr>
              <a:xfrm>
                <a:off x="1758606" y="5807230"/>
                <a:ext cx="2538324" cy="487569"/>
              </a:xfrm>
              <a:prstGeom prst="rect">
                <a:avLst/>
              </a:prstGeom>
              <a:solidFill>
                <a:schemeClr val="bg1">
                  <a:alpha val="37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GB" sz="240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θ</m:t>
                        </m:r>
                        <m:r>
                          <a:rPr lang="en-GB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n-GB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GB" sz="24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HDI</m:t>
                            </m:r>
                            <m:r>
                              <a:rPr lang="en-GB" sz="24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&gt;0</m:t>
                            </m:r>
                          </m:e>
                        </m:d>
                      </m:sub>
                    </m:sSub>
                  </m:oMath>
                </a14:m>
                <a:r>
                  <a:rPr lang="en-GB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=0.99**</a:t>
                </a: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4CB512C-3D49-644E-AA22-2E405A9E22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8606" y="5807230"/>
                <a:ext cx="2538324" cy="487569"/>
              </a:xfrm>
              <a:prstGeom prst="rect">
                <a:avLst/>
              </a:prstGeom>
              <a:blipFill>
                <a:blip r:embed="rId3"/>
                <a:stretch>
                  <a:fillRect l="-498" t="-7692" r="-2985" b="-2307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AAAA2F95-AE53-3B4C-98A5-E72B9DADB703}"/>
              </a:ext>
            </a:extLst>
          </p:cNvPr>
          <p:cNvSpPr txBox="1"/>
          <p:nvPr/>
        </p:nvSpPr>
        <p:spPr>
          <a:xfrm>
            <a:off x="799641" y="503734"/>
            <a:ext cx="7571303" cy="67403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/>
              <a:t>a.				    c.				</a:t>
            </a:r>
          </a:p>
          <a:p>
            <a:endParaRPr lang="en-GB" sz="2400" b="1" dirty="0"/>
          </a:p>
          <a:p>
            <a:endParaRPr lang="en-GB" sz="2400" b="1" dirty="0"/>
          </a:p>
          <a:p>
            <a:endParaRPr lang="en-GB" sz="2400" b="1" dirty="0"/>
          </a:p>
          <a:p>
            <a:endParaRPr lang="en-GB" sz="2400" b="1" dirty="0"/>
          </a:p>
          <a:p>
            <a:endParaRPr lang="en-GB" sz="2400" b="1" dirty="0"/>
          </a:p>
          <a:p>
            <a:endParaRPr lang="en-GB" sz="2400" b="1" dirty="0"/>
          </a:p>
          <a:p>
            <a:r>
              <a:rPr lang="en-GB" sz="2400" b="1" dirty="0"/>
              <a:t>				</a:t>
            </a:r>
          </a:p>
          <a:p>
            <a:r>
              <a:rPr lang="en-GB" sz="2400" b="1" dirty="0"/>
              <a:t>b. 				   </a:t>
            </a:r>
          </a:p>
          <a:p>
            <a:endParaRPr lang="en-GB" sz="2400" b="1" dirty="0"/>
          </a:p>
          <a:p>
            <a:endParaRPr lang="en-GB" sz="2400" b="1" dirty="0"/>
          </a:p>
          <a:p>
            <a:endParaRPr lang="en-GB" sz="2400" b="1" dirty="0"/>
          </a:p>
          <a:p>
            <a:endParaRPr lang="en-GB" sz="2400" b="1" dirty="0"/>
          </a:p>
          <a:p>
            <a:endParaRPr lang="en-GB" sz="2400" b="1" dirty="0"/>
          </a:p>
          <a:p>
            <a:endParaRPr lang="en-GB" sz="2400" b="1" dirty="0"/>
          </a:p>
          <a:p>
            <a:endParaRPr lang="en-GB" sz="2400" b="1" dirty="0"/>
          </a:p>
          <a:p>
            <a:br>
              <a:rPr lang="en-GB" sz="2400" b="1" dirty="0"/>
            </a:br>
            <a:endParaRPr lang="en-GB" sz="2400" b="1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B157FA3-E834-8C4F-AF34-E87584BB4E3C}"/>
              </a:ext>
            </a:extLst>
          </p:cNvPr>
          <p:cNvSpPr txBox="1"/>
          <p:nvPr/>
        </p:nvSpPr>
        <p:spPr>
          <a:xfrm>
            <a:off x="9410466" y="1750384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N=477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2193BF-202E-A44E-B021-135AF62A27F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0603"/>
          <a:stretch/>
        </p:blipFill>
        <p:spPr>
          <a:xfrm>
            <a:off x="4585293" y="1152676"/>
            <a:ext cx="5555738" cy="544242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4A7CB50-9BAE-634D-8753-4AFBD5B8BCB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6507" b="42104"/>
          <a:stretch/>
        </p:blipFill>
        <p:spPr>
          <a:xfrm>
            <a:off x="9127182" y="600039"/>
            <a:ext cx="2341131" cy="4487304"/>
          </a:xfrm>
          <a:prstGeom prst="rect">
            <a:avLst/>
          </a:prstGeom>
        </p:spPr>
      </p:pic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EE84697A-E734-3B43-BC4C-4C5AC2C5A8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83011" y="600039"/>
            <a:ext cx="3421524" cy="337694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5EE17B5-313F-4840-9EF6-E9648FEFFEC4}"/>
              </a:ext>
            </a:extLst>
          </p:cNvPr>
          <p:cNvSpPr txBox="1"/>
          <p:nvPr/>
        </p:nvSpPr>
        <p:spPr>
          <a:xfrm>
            <a:off x="3169040" y="4092619"/>
            <a:ext cx="91421" cy="2266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B14101E-D145-8740-AF04-655885B0408C}"/>
              </a:ext>
            </a:extLst>
          </p:cNvPr>
          <p:cNvSpPr txBox="1"/>
          <p:nvPr/>
        </p:nvSpPr>
        <p:spPr>
          <a:xfrm>
            <a:off x="3969016" y="4124530"/>
            <a:ext cx="129909" cy="2266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485182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&#10;&#10;Description automatically generated with medium confidence">
            <a:extLst>
              <a:ext uri="{FF2B5EF4-FFF2-40B4-BE49-F238E27FC236}">
                <a16:creationId xmlns:a16="http://schemas.microsoft.com/office/drawing/2014/main" id="{C9ADE74E-88DC-B34E-B9F7-433620CFC3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8678"/>
          <a:stretch/>
        </p:blipFill>
        <p:spPr>
          <a:xfrm>
            <a:off x="-27986" y="115980"/>
            <a:ext cx="4193774" cy="315338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CEE2E08-82D4-774F-BB12-B47C952048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514" y="-1188945"/>
            <a:ext cx="10515600" cy="1325563"/>
          </a:xfrm>
        </p:spPr>
        <p:txBody>
          <a:bodyPr/>
          <a:lstStyle/>
          <a:p>
            <a:r>
              <a:rPr lang="en-GB" dirty="0"/>
              <a:t>Fig 2 – AQ communication + RT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85F3009-4435-8648-BC02-024408045267}"/>
              </a:ext>
            </a:extLst>
          </p:cNvPr>
          <p:cNvSpPr txBox="1"/>
          <p:nvPr/>
        </p:nvSpPr>
        <p:spPr>
          <a:xfrm>
            <a:off x="848614" y="399834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0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44FC048-606B-594F-BECE-EB0DE1356B61}"/>
              </a:ext>
            </a:extLst>
          </p:cNvPr>
          <p:cNvSpPr txBox="1"/>
          <p:nvPr/>
        </p:nvSpPr>
        <p:spPr>
          <a:xfrm>
            <a:off x="2719814" y="1790934"/>
            <a:ext cx="3898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/>
              <a:t>*</a:t>
            </a:r>
          </a:p>
        </p:txBody>
      </p:sp>
      <p:pic>
        <p:nvPicPr>
          <p:cNvPr id="16" name="Picture 15" descr="Chart, bubble chart&#10;&#10;Description automatically generated">
            <a:extLst>
              <a:ext uri="{FF2B5EF4-FFF2-40B4-BE49-F238E27FC236}">
                <a16:creationId xmlns:a16="http://schemas.microsoft.com/office/drawing/2014/main" id="{2216E013-9505-E44A-B5BB-08B5BDD49C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9510" y="698175"/>
            <a:ext cx="1200372" cy="736228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DD075A09-6EF0-A742-8C5C-6BD78ACDE220}"/>
              </a:ext>
            </a:extLst>
          </p:cNvPr>
          <p:cNvSpPr txBox="1"/>
          <p:nvPr/>
        </p:nvSpPr>
        <p:spPr>
          <a:xfrm>
            <a:off x="7029835" y="2598371"/>
            <a:ext cx="71365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          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B72812F-81CA-C146-8454-5D991D094F8F}"/>
              </a:ext>
            </a:extLst>
          </p:cNvPr>
          <p:cNvSpPr txBox="1"/>
          <p:nvPr/>
        </p:nvSpPr>
        <p:spPr>
          <a:xfrm>
            <a:off x="7029835" y="534989"/>
            <a:ext cx="71365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          </a:t>
            </a:r>
          </a:p>
        </p:txBody>
      </p:sp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4C3775A3-26AF-224B-86A9-4406B94FE4D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0158" t="54397" b="7498"/>
          <a:stretch/>
        </p:blipFill>
        <p:spPr>
          <a:xfrm>
            <a:off x="4205545" y="682598"/>
            <a:ext cx="3810036" cy="241962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0BF9CB8-0985-5548-AD1E-CFF145178560}"/>
                  </a:ext>
                </a:extLst>
              </p:cNvPr>
              <p:cNvSpPr txBox="1"/>
              <p:nvPr/>
            </p:nvSpPr>
            <p:spPr>
              <a:xfrm>
                <a:off x="4681447" y="2390871"/>
                <a:ext cx="3309432" cy="487569"/>
              </a:xfrm>
              <a:prstGeom prst="rect">
                <a:avLst/>
              </a:prstGeom>
              <a:solidFill>
                <a:schemeClr val="bg1">
                  <a:alpha val="25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GB" sz="240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θ</m:t>
                        </m:r>
                        <m:d>
                          <m:dPr>
                            <m:ctrlPr>
                              <a:rPr lang="en-GB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GB" sz="24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HDI</m:t>
                            </m:r>
                            <m:r>
                              <a:rPr lang="en-GB" sz="24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&lt;0</m:t>
                            </m:r>
                          </m:e>
                        </m:d>
                      </m:sub>
                    </m:sSub>
                  </m:oMath>
                </a14:m>
                <a:r>
                  <a:rPr lang="en-GB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=0.99***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0BF9CB8-0985-5548-AD1E-CFF1451785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1447" y="2390871"/>
                <a:ext cx="3309432" cy="487569"/>
              </a:xfrm>
              <a:prstGeom prst="rect">
                <a:avLst/>
              </a:prstGeom>
              <a:blipFill>
                <a:blip r:embed="rId6"/>
                <a:stretch>
                  <a:fillRect l="-382" t="-7692" b="-2307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8AA5F725-9A52-3641-BD30-E0ADEF678C9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9684" t="49634" r="6494" b="7111"/>
          <a:stretch/>
        </p:blipFill>
        <p:spPr>
          <a:xfrm>
            <a:off x="7369273" y="206545"/>
            <a:ext cx="3616747" cy="289567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B63D955-93FB-5C46-B981-421210FDD994}"/>
                  </a:ext>
                </a:extLst>
              </p:cNvPr>
              <p:cNvSpPr txBox="1"/>
              <p:nvPr/>
            </p:nvSpPr>
            <p:spPr>
              <a:xfrm>
                <a:off x="7995320" y="2381121"/>
                <a:ext cx="2649617" cy="487569"/>
              </a:xfrm>
              <a:prstGeom prst="rect">
                <a:avLst/>
              </a:prstGeom>
              <a:solidFill>
                <a:schemeClr val="bg1">
                  <a:alpha val="3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GB" sz="240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θ</m:t>
                        </m:r>
                        <m:r>
                          <a:rPr lang="en-GB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n-GB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GB" sz="24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HDI</m:t>
                            </m:r>
                            <m:r>
                              <a:rPr lang="en-GB" sz="24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&lt;0</m:t>
                            </m:r>
                          </m:e>
                        </m:d>
                      </m:sub>
                    </m:sSub>
                  </m:oMath>
                </a14:m>
                <a:r>
                  <a:rPr lang="en-GB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=0.99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B63D955-93FB-5C46-B981-421210FDD9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5320" y="2381121"/>
                <a:ext cx="2649617" cy="487569"/>
              </a:xfrm>
              <a:prstGeom prst="rect">
                <a:avLst/>
              </a:prstGeom>
              <a:blipFill>
                <a:blip r:embed="rId8"/>
                <a:stretch>
                  <a:fillRect l="-476" t="-7500" b="-20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8CFFD091-7E98-7D44-ABA5-99E1E3A0BD50}"/>
              </a:ext>
            </a:extLst>
          </p:cNvPr>
          <p:cNvSpPr txBox="1"/>
          <p:nvPr/>
        </p:nvSpPr>
        <p:spPr>
          <a:xfrm>
            <a:off x="7792302" y="303984"/>
            <a:ext cx="3309432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2000" b="1" dirty="0"/>
              <a:t>95% HDI RAADS-14</a:t>
            </a:r>
            <a:r>
              <a:rPr lang="en-GB" sz="2000" b="1" baseline="-25000" dirty="0"/>
              <a:t>mentalizing       </a:t>
            </a:r>
            <a:endParaRPr lang="en-GB" sz="2000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6AA2F06-A088-2F4A-BA05-60E465939846}"/>
              </a:ext>
            </a:extLst>
          </p:cNvPr>
          <p:cNvSpPr txBox="1"/>
          <p:nvPr/>
        </p:nvSpPr>
        <p:spPr>
          <a:xfrm>
            <a:off x="4535289" y="298065"/>
            <a:ext cx="2949269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2000" b="1" dirty="0"/>
              <a:t>95% HDI AQ-10</a:t>
            </a:r>
            <a:r>
              <a:rPr lang="en-GB" sz="2000" b="1" baseline="-25000" dirty="0"/>
              <a:t>communication </a:t>
            </a:r>
            <a:endParaRPr lang="en-GB" sz="20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84B153-9A2E-E648-BBC5-C17A7F5996D2}"/>
              </a:ext>
            </a:extLst>
          </p:cNvPr>
          <p:cNvSpPr txBox="1"/>
          <p:nvPr/>
        </p:nvSpPr>
        <p:spPr>
          <a:xfrm>
            <a:off x="8319532" y="3057997"/>
            <a:ext cx="184909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RAADS-14</a:t>
            </a:r>
            <a:r>
              <a:rPr lang="en-GB" baseline="-25000" dirty="0"/>
              <a:t>mentalizing</a:t>
            </a:r>
            <a:endParaRPr lang="en-GB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B040C94-0F69-264E-B96B-E2FE716DD1CD}"/>
              </a:ext>
            </a:extLst>
          </p:cNvPr>
          <p:cNvSpPr txBox="1"/>
          <p:nvPr/>
        </p:nvSpPr>
        <p:spPr>
          <a:xfrm>
            <a:off x="4889855" y="3047256"/>
            <a:ext cx="217546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    AQ-10</a:t>
            </a:r>
            <a:r>
              <a:rPr lang="en-GB" baseline="-25000" dirty="0"/>
              <a:t>communication     </a:t>
            </a:r>
            <a:endParaRPr lang="en-GB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9AD1B64-B901-D44D-90D6-FC8B9C2730CF}"/>
              </a:ext>
            </a:extLst>
          </p:cNvPr>
          <p:cNvSpPr txBox="1"/>
          <p:nvPr/>
        </p:nvSpPr>
        <p:spPr>
          <a:xfrm>
            <a:off x="-67743" y="114190"/>
            <a:ext cx="78229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/>
              <a:t>a.</a:t>
            </a:r>
            <a:r>
              <a:rPr lang="en-GB" sz="2400" dirty="0"/>
              <a:t>			                     </a:t>
            </a:r>
            <a:r>
              <a:rPr lang="en-GB" sz="2400" b="1" dirty="0"/>
              <a:t>b.			</a:t>
            </a:r>
            <a:r>
              <a:rPr lang="en-GB" sz="2400" dirty="0"/>
              <a:t>              </a:t>
            </a:r>
            <a:r>
              <a:rPr lang="en-GB" sz="2400" b="1" dirty="0"/>
              <a:t>c.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A6B5368-942A-0240-84A0-C3CD19031415}"/>
              </a:ext>
            </a:extLst>
          </p:cNvPr>
          <p:cNvSpPr txBox="1"/>
          <p:nvPr/>
        </p:nvSpPr>
        <p:spPr>
          <a:xfrm>
            <a:off x="5172423" y="777728"/>
            <a:ext cx="130629" cy="19004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975EABC-868B-B245-926B-E65EC6EC4BA7}"/>
              </a:ext>
            </a:extLst>
          </p:cNvPr>
          <p:cNvSpPr txBox="1"/>
          <p:nvPr/>
        </p:nvSpPr>
        <p:spPr>
          <a:xfrm>
            <a:off x="5871271" y="760335"/>
            <a:ext cx="130629" cy="19004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AEB6976-472C-424A-8C89-90231673B4D1}"/>
              </a:ext>
            </a:extLst>
          </p:cNvPr>
          <p:cNvSpPr txBox="1"/>
          <p:nvPr/>
        </p:nvSpPr>
        <p:spPr>
          <a:xfrm>
            <a:off x="8742471" y="795671"/>
            <a:ext cx="130629" cy="19004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C9BDA81-FA5C-7944-81FF-E36E64FB8EEF}"/>
              </a:ext>
            </a:extLst>
          </p:cNvPr>
          <p:cNvSpPr txBox="1"/>
          <p:nvPr/>
        </p:nvSpPr>
        <p:spPr>
          <a:xfrm>
            <a:off x="9574269" y="803915"/>
            <a:ext cx="130629" cy="19004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31" name="Right Bracket 30">
            <a:extLst>
              <a:ext uri="{FF2B5EF4-FFF2-40B4-BE49-F238E27FC236}">
                <a16:creationId xmlns:a16="http://schemas.microsoft.com/office/drawing/2014/main" id="{E3753907-FC7F-F84F-B9A1-501573A4714F}"/>
              </a:ext>
            </a:extLst>
          </p:cNvPr>
          <p:cNvSpPr/>
          <p:nvPr/>
        </p:nvSpPr>
        <p:spPr>
          <a:xfrm rot="16200000">
            <a:off x="2906869" y="1814811"/>
            <a:ext cx="45719" cy="747167"/>
          </a:xfrm>
          <a:prstGeom prst="rightBracket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97655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0C76B0-1EC2-5E4C-84E5-4BDC20CA3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Figures – Exp2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2617C1-FBD0-564B-875F-18720E6F93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9A3AD9-24E0-E14F-BCAC-885616FCD5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63861E-115E-A44D-88AD-A646867723C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5148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hart, scatter chart, bubble chart&#10;&#10;Description automatically generated">
            <a:extLst>
              <a:ext uri="{FF2B5EF4-FFF2-40B4-BE49-F238E27FC236}">
                <a16:creationId xmlns:a16="http://schemas.microsoft.com/office/drawing/2014/main" id="{9B9BC8C2-8D33-5046-B773-AC8DB10939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659" t="-9436" r="20596" b="9436"/>
          <a:stretch/>
        </p:blipFill>
        <p:spPr>
          <a:xfrm>
            <a:off x="781268" y="3215468"/>
            <a:ext cx="3796863" cy="305230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D89BD93-78C1-E941-8935-C4B57C66416F}"/>
              </a:ext>
            </a:extLst>
          </p:cNvPr>
          <p:cNvSpPr txBox="1"/>
          <p:nvPr/>
        </p:nvSpPr>
        <p:spPr>
          <a:xfrm>
            <a:off x="3267582" y="4256979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**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C4FDDA6-DC93-8640-8B21-EF91147FE31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6613" r="-2546"/>
          <a:stretch/>
        </p:blipFill>
        <p:spPr>
          <a:xfrm>
            <a:off x="10133148" y="22161"/>
            <a:ext cx="1407694" cy="687768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F7613CB-1D1D-C142-B3D9-3BC3F6AF6DFD}"/>
              </a:ext>
            </a:extLst>
          </p:cNvPr>
          <p:cNvSpPr txBox="1"/>
          <p:nvPr/>
        </p:nvSpPr>
        <p:spPr>
          <a:xfrm>
            <a:off x="10252697" y="1326437"/>
            <a:ext cx="1294237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Mentalizing </a:t>
            </a:r>
          </a:p>
          <a:p>
            <a:r>
              <a:rPr lang="en-GB" dirty="0"/>
              <a:t>efficiency</a:t>
            </a:r>
          </a:p>
        </p:txBody>
      </p:sp>
      <p:pic>
        <p:nvPicPr>
          <p:cNvPr id="10" name="Picture 9" descr="Chart, scatter chart&#10;&#10;Description automatically generated">
            <a:extLst>
              <a:ext uri="{FF2B5EF4-FFF2-40B4-BE49-F238E27FC236}">
                <a16:creationId xmlns:a16="http://schemas.microsoft.com/office/drawing/2014/main" id="{1B52767F-6F73-BE47-8F96-9EB1642443F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267" t="55368" r="64780" b="1353"/>
          <a:stretch/>
        </p:blipFill>
        <p:spPr>
          <a:xfrm>
            <a:off x="1170284" y="875452"/>
            <a:ext cx="3530056" cy="274651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773A9879-E1C5-904D-96BD-B3121B96AEF0}"/>
              </a:ext>
            </a:extLst>
          </p:cNvPr>
          <p:cNvSpPr txBox="1"/>
          <p:nvPr/>
        </p:nvSpPr>
        <p:spPr>
          <a:xfrm>
            <a:off x="729130" y="535994"/>
            <a:ext cx="618307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     					        	</a:t>
            </a:r>
          </a:p>
          <a:p>
            <a:r>
              <a:rPr lang="en-GB" sz="2400" b="1" dirty="0"/>
              <a:t>a.			   	     c.		             		   </a:t>
            </a:r>
          </a:p>
          <a:p>
            <a:endParaRPr lang="en-GB" sz="2400" b="1" dirty="0"/>
          </a:p>
          <a:p>
            <a:r>
              <a:rPr lang="en-GB" sz="2400" b="1" dirty="0"/>
              <a:t>					</a:t>
            </a:r>
          </a:p>
          <a:p>
            <a:endParaRPr lang="en-GB" sz="2400" b="1" dirty="0"/>
          </a:p>
          <a:p>
            <a:endParaRPr lang="en-GB" sz="2400" b="1" dirty="0"/>
          </a:p>
          <a:p>
            <a:endParaRPr lang="en-GB" sz="2400" b="1" dirty="0"/>
          </a:p>
          <a:p>
            <a:r>
              <a:rPr lang="en-GB" sz="2400" b="1" dirty="0"/>
              <a:t>b.</a:t>
            </a:r>
          </a:p>
          <a:p>
            <a:endParaRPr lang="en-GB" sz="2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7FE5FB8-648F-F743-9D1F-31124730F2D9}"/>
                  </a:ext>
                </a:extLst>
              </p:cNvPr>
              <p:cNvSpPr txBox="1"/>
              <p:nvPr/>
            </p:nvSpPr>
            <p:spPr>
              <a:xfrm>
                <a:off x="2058852" y="2495152"/>
                <a:ext cx="2961201" cy="487569"/>
              </a:xfrm>
              <a:prstGeom prst="rect">
                <a:avLst/>
              </a:prstGeom>
              <a:solidFill>
                <a:schemeClr val="bg1">
                  <a:alpha val="25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GB" sz="240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θ</m:t>
                        </m:r>
                        <m:r>
                          <a:rPr lang="en-GB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n-GB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GB" sz="24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HDI</m:t>
                            </m:r>
                            <m:r>
                              <a:rPr lang="en-GB" sz="24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&lt;0</m:t>
                            </m:r>
                          </m:e>
                        </m:d>
                      </m:sub>
                    </m:sSub>
                  </m:oMath>
                </a14:m>
                <a:r>
                  <a:rPr lang="en-GB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=0.99*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7FE5FB8-648F-F743-9D1F-31124730F2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8852" y="2495152"/>
                <a:ext cx="2961201" cy="487569"/>
              </a:xfrm>
              <a:prstGeom prst="rect">
                <a:avLst/>
              </a:prstGeom>
              <a:blipFill>
                <a:blip r:embed="rId6"/>
                <a:stretch>
                  <a:fillRect l="-427" t="-7692" b="-2307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250EB3CC-BB37-F04A-B797-C78FA939C30D}"/>
              </a:ext>
            </a:extLst>
          </p:cNvPr>
          <p:cNvSpPr txBox="1"/>
          <p:nvPr/>
        </p:nvSpPr>
        <p:spPr>
          <a:xfrm>
            <a:off x="3227396" y="1124886"/>
            <a:ext cx="18473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C03D698-AD5C-A94F-AB84-2EA6418F0F0A}"/>
              </a:ext>
            </a:extLst>
          </p:cNvPr>
          <p:cNvSpPr txBox="1"/>
          <p:nvPr/>
        </p:nvSpPr>
        <p:spPr>
          <a:xfrm>
            <a:off x="2659524" y="1232607"/>
            <a:ext cx="18473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CF4DED2-2746-A54C-AF22-E25D0BD01E00}"/>
              </a:ext>
            </a:extLst>
          </p:cNvPr>
          <p:cNvSpPr txBox="1"/>
          <p:nvPr/>
        </p:nvSpPr>
        <p:spPr>
          <a:xfrm>
            <a:off x="4119998" y="1226436"/>
            <a:ext cx="18473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854CC3-124C-1F4A-A99F-81E04C7F8CC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20626"/>
          <a:stretch/>
        </p:blipFill>
        <p:spPr>
          <a:xfrm>
            <a:off x="4911040" y="968806"/>
            <a:ext cx="6110676" cy="5166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7C7FBFA-3AB2-0E44-BABF-314F122F6EC3}"/>
              </a:ext>
            </a:extLst>
          </p:cNvPr>
          <p:cNvSpPr txBox="1"/>
          <p:nvPr/>
        </p:nvSpPr>
        <p:spPr>
          <a:xfrm>
            <a:off x="5629809" y="5368958"/>
            <a:ext cx="683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N=80</a:t>
            </a:r>
          </a:p>
        </p:txBody>
      </p:sp>
      <p:pic>
        <p:nvPicPr>
          <p:cNvPr id="24" name="Picture 23" descr="Chart, scatter chart&#10;&#10;Description automatically generated">
            <a:extLst>
              <a:ext uri="{FF2B5EF4-FFF2-40B4-BE49-F238E27FC236}">
                <a16:creationId xmlns:a16="http://schemas.microsoft.com/office/drawing/2014/main" id="{E50DF457-FD08-AB45-81A9-025AB30B0E1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267" t="92414" r="64780" b="1353"/>
          <a:stretch/>
        </p:blipFill>
        <p:spPr>
          <a:xfrm>
            <a:off x="1171758" y="6240780"/>
            <a:ext cx="3530056" cy="395548"/>
          </a:xfrm>
          <a:prstGeom prst="rect">
            <a:avLst/>
          </a:prstGeom>
        </p:spPr>
      </p:pic>
      <p:sp>
        <p:nvSpPr>
          <p:cNvPr id="19" name="Right Bracket 18">
            <a:extLst>
              <a:ext uri="{FF2B5EF4-FFF2-40B4-BE49-F238E27FC236}">
                <a16:creationId xmlns:a16="http://schemas.microsoft.com/office/drawing/2014/main" id="{A94A5D95-CD4D-6E4A-84F3-953FC34DDD26}"/>
              </a:ext>
            </a:extLst>
          </p:cNvPr>
          <p:cNvSpPr/>
          <p:nvPr/>
        </p:nvSpPr>
        <p:spPr>
          <a:xfrm rot="16200000">
            <a:off x="3484182" y="4392320"/>
            <a:ext cx="45719" cy="747167"/>
          </a:xfrm>
          <a:prstGeom prst="rightBracket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10384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03BE11-4479-B245-9641-AAC1FD90C1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63861E-115E-A44D-88AD-A646867723C1}" type="slidenum">
              <a:rPr lang="en-US" smtClean="0"/>
              <a:t>6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06C214-6310-EE41-AD17-0D6A137BDC73}"/>
              </a:ext>
            </a:extLst>
          </p:cNvPr>
          <p:cNvSpPr txBox="1"/>
          <p:nvPr/>
        </p:nvSpPr>
        <p:spPr>
          <a:xfrm>
            <a:off x="823141" y="489482"/>
            <a:ext cx="4237234" cy="369332"/>
          </a:xfrm>
          <a:prstGeom prst="rect">
            <a:avLst/>
          </a:prstGeom>
          <a:solidFill>
            <a:schemeClr val="bg1">
              <a:alpha val="53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2400" b="1" dirty="0"/>
              <a:t>**</a:t>
            </a:r>
            <a:r>
              <a:rPr lang="en-GB" b="1" dirty="0"/>
              <a:t> </a:t>
            </a:r>
            <a:endParaRPr lang="en-GB" sz="2400" b="1" dirty="0"/>
          </a:p>
        </p:txBody>
      </p:sp>
      <p:sp>
        <p:nvSpPr>
          <p:cNvPr id="8" name="Right Bracket 7">
            <a:extLst>
              <a:ext uri="{FF2B5EF4-FFF2-40B4-BE49-F238E27FC236}">
                <a16:creationId xmlns:a16="http://schemas.microsoft.com/office/drawing/2014/main" id="{94188BE4-707F-F74E-8C0E-081A0BD6AE0A}"/>
              </a:ext>
            </a:extLst>
          </p:cNvPr>
          <p:cNvSpPr/>
          <p:nvPr/>
        </p:nvSpPr>
        <p:spPr>
          <a:xfrm rot="16200000">
            <a:off x="2900611" y="456857"/>
            <a:ext cx="45719" cy="747167"/>
          </a:xfrm>
          <a:prstGeom prst="rightBracket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Picture 5" descr="Chart, box and whisker chart&#10;&#10;Description automatically generated">
            <a:extLst>
              <a:ext uri="{FF2B5EF4-FFF2-40B4-BE49-F238E27FC236}">
                <a16:creationId xmlns:a16="http://schemas.microsoft.com/office/drawing/2014/main" id="{A099BFDC-71DD-6D41-B362-6BADF23DB4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974" y="891689"/>
            <a:ext cx="3670560" cy="2731798"/>
          </a:xfrm>
          <a:prstGeom prst="rect">
            <a:avLst/>
          </a:prstGeom>
        </p:spPr>
      </p:pic>
      <p:pic>
        <p:nvPicPr>
          <p:cNvPr id="12" name="Picture 11" descr="Chart, scatter chart&#10;&#10;Description automatically generated">
            <a:extLst>
              <a:ext uri="{FF2B5EF4-FFF2-40B4-BE49-F238E27FC236}">
                <a16:creationId xmlns:a16="http://schemas.microsoft.com/office/drawing/2014/main" id="{099C6F3E-D8AF-9143-B85B-BA31CE5144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2680" y="891689"/>
            <a:ext cx="3587208" cy="2731797"/>
          </a:xfrm>
          <a:prstGeom prst="rect">
            <a:avLst/>
          </a:prstGeom>
        </p:spPr>
      </p:pic>
      <p:pic>
        <p:nvPicPr>
          <p:cNvPr id="22" name="Picture 21" descr="Chart, histogram&#10;&#10;Description automatically generated">
            <a:extLst>
              <a:ext uri="{FF2B5EF4-FFF2-40B4-BE49-F238E27FC236}">
                <a16:creationId xmlns:a16="http://schemas.microsoft.com/office/drawing/2014/main" id="{C5741E40-8E64-E944-B3C3-19F658F74D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95472" y="904437"/>
            <a:ext cx="3587208" cy="270629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BF04CE1-A005-3C43-9885-539CB6FFF1F3}"/>
                  </a:ext>
                </a:extLst>
              </p:cNvPr>
              <p:cNvSpPr txBox="1"/>
              <p:nvPr/>
            </p:nvSpPr>
            <p:spPr>
              <a:xfrm>
                <a:off x="4892483" y="686999"/>
                <a:ext cx="2827697" cy="44076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GB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θ</m:t>
                        </m:r>
                        <m:r>
                          <a:rPr lang="en-GB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𝐻𝐷𝐼</m:t>
                                </m:r>
                              </m:e>
                              <m:sub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𝐴𝑆𝐷</m:t>
                                </m:r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𝑐𝑜𝑚𝑝𝑎𝑟𝑖𝑠𝑜𝑛</m:t>
                                </m:r>
                              </m:sub>
                            </m:sSub>
                          </m:e>
                        </m:d>
                      </m:sub>
                    </m:sSub>
                  </m:oMath>
                </a14:m>
                <a:r>
                  <a:rPr lang="en-GB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=0.78</a:t>
                </a: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BF04CE1-A005-3C43-9885-539CB6FFF1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2483" y="686999"/>
                <a:ext cx="2827697" cy="440762"/>
              </a:xfrm>
              <a:prstGeom prst="rect">
                <a:avLst/>
              </a:prstGeom>
              <a:blipFill>
                <a:blip r:embed="rId6"/>
                <a:stretch>
                  <a:fillRect t="-8571" r="-897" b="-571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ight Bracket 22">
            <a:extLst>
              <a:ext uri="{FF2B5EF4-FFF2-40B4-BE49-F238E27FC236}">
                <a16:creationId xmlns:a16="http://schemas.microsoft.com/office/drawing/2014/main" id="{37773A26-5DD6-734D-8BB6-019F8AC6A689}"/>
              </a:ext>
            </a:extLst>
          </p:cNvPr>
          <p:cNvSpPr/>
          <p:nvPr/>
        </p:nvSpPr>
        <p:spPr>
          <a:xfrm rot="16200000">
            <a:off x="10304322" y="1971713"/>
            <a:ext cx="45719" cy="747167"/>
          </a:xfrm>
          <a:prstGeom prst="rightBracket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0756686-81A7-1B41-A76F-424353B99806}"/>
              </a:ext>
            </a:extLst>
          </p:cNvPr>
          <p:cNvSpPr txBox="1"/>
          <p:nvPr/>
        </p:nvSpPr>
        <p:spPr>
          <a:xfrm>
            <a:off x="9898217" y="1966019"/>
            <a:ext cx="8579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i="1" dirty="0"/>
              <a:t>P </a:t>
            </a:r>
            <a:r>
              <a:rPr lang="en-GB" sz="1400" dirty="0"/>
              <a:t>= 0.079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521AF0A-9F35-AB4C-BE58-9BFF3D3E05C3}"/>
              </a:ext>
            </a:extLst>
          </p:cNvPr>
          <p:cNvSpPr txBox="1"/>
          <p:nvPr/>
        </p:nvSpPr>
        <p:spPr>
          <a:xfrm>
            <a:off x="10836787" y="1471436"/>
            <a:ext cx="7017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correct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E6A83FD-F780-E741-B9B5-BA50D6D22C93}"/>
              </a:ext>
            </a:extLst>
          </p:cNvPr>
          <p:cNvSpPr txBox="1"/>
          <p:nvPr/>
        </p:nvSpPr>
        <p:spPr>
          <a:xfrm>
            <a:off x="10842954" y="1688224"/>
            <a:ext cx="4911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error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54C444B-1E78-E04A-A8A3-9CC8F41B9EEB}"/>
              </a:ext>
            </a:extLst>
          </p:cNvPr>
          <p:cNvSpPr/>
          <p:nvPr/>
        </p:nvSpPr>
        <p:spPr>
          <a:xfrm>
            <a:off x="10700765" y="1581709"/>
            <a:ext cx="136022" cy="130781"/>
          </a:xfrm>
          <a:prstGeom prst="ellipse">
            <a:avLst/>
          </a:prstGeom>
          <a:solidFill>
            <a:srgbClr val="149C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000E0F5A-6BB3-5140-ADAF-204104FC586F}"/>
              </a:ext>
            </a:extLst>
          </p:cNvPr>
          <p:cNvSpPr/>
          <p:nvPr/>
        </p:nvSpPr>
        <p:spPr>
          <a:xfrm>
            <a:off x="10700765" y="1759968"/>
            <a:ext cx="136022" cy="130781"/>
          </a:xfrm>
          <a:prstGeom prst="ellipse">
            <a:avLst/>
          </a:prstGeom>
          <a:solidFill>
            <a:srgbClr val="D540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C4969DA-AC39-F442-A3D1-4E78DD6F2299}"/>
              </a:ext>
            </a:extLst>
          </p:cNvPr>
          <p:cNvSpPr txBox="1"/>
          <p:nvPr/>
        </p:nvSpPr>
        <p:spPr>
          <a:xfrm>
            <a:off x="933974" y="-536602"/>
            <a:ext cx="995559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 </a:t>
            </a:r>
          </a:p>
          <a:p>
            <a:r>
              <a:rPr lang="en-GB" sz="2400" b="1" dirty="0"/>
              <a:t>    					        	</a:t>
            </a:r>
          </a:p>
          <a:p>
            <a:endParaRPr lang="en-GB" sz="2400" b="1" dirty="0"/>
          </a:p>
          <a:p>
            <a:r>
              <a:rPr lang="en-GB" sz="2400" b="1" dirty="0"/>
              <a:t>a.			            b.		             	           c.</a:t>
            </a:r>
          </a:p>
          <a:p>
            <a:r>
              <a:rPr lang="en-GB" sz="2400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849689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421A94-A99C-674C-90AA-632F95C8F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Supplementary Figures – Exp1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E1A499-1725-F047-9236-8DE2183CBD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61280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Chart, histogram&#10;&#10;Description automatically generated">
            <a:extLst>
              <a:ext uri="{FF2B5EF4-FFF2-40B4-BE49-F238E27FC236}">
                <a16:creationId xmlns:a16="http://schemas.microsoft.com/office/drawing/2014/main" id="{F9E583D0-A9A2-0F46-B9CD-F5C16BA2F0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-75713" y="1686322"/>
            <a:ext cx="7704697" cy="3714354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0443391-B765-F74A-B3DD-7B8B8D5EE55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2354" b="8415"/>
          <a:stretch/>
        </p:blipFill>
        <p:spPr>
          <a:xfrm>
            <a:off x="7070758" y="1732945"/>
            <a:ext cx="4897338" cy="366773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72719D7-0ADE-1A49-8443-0444EB25C563}"/>
              </a:ext>
            </a:extLst>
          </p:cNvPr>
          <p:cNvSpPr txBox="1"/>
          <p:nvPr/>
        </p:nvSpPr>
        <p:spPr>
          <a:xfrm>
            <a:off x="114300" y="1686322"/>
            <a:ext cx="73404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/>
              <a:t>a. 			           b. 			       c.</a:t>
            </a:r>
          </a:p>
        </p:txBody>
      </p:sp>
      <p:pic>
        <p:nvPicPr>
          <p:cNvPr id="9" name="Content Placeholder 4" descr="Chart, histogram&#10;&#10;Description automatically generated">
            <a:extLst>
              <a:ext uri="{FF2B5EF4-FFF2-40B4-BE49-F238E27FC236}">
                <a16:creationId xmlns:a16="http://schemas.microsoft.com/office/drawing/2014/main" id="{49DBF640-6E0C-F94B-BBC7-B0BCA31AD8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90" t="17573" r="91482" b="22441"/>
          <a:stretch/>
        </p:blipFill>
        <p:spPr>
          <a:xfrm>
            <a:off x="6937442" y="2429463"/>
            <a:ext cx="433600" cy="222807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6A826F2-91D5-FE48-9163-0F0763D6350B}"/>
              </a:ext>
            </a:extLst>
          </p:cNvPr>
          <p:cNvSpPr txBox="1"/>
          <p:nvPr/>
        </p:nvSpPr>
        <p:spPr>
          <a:xfrm>
            <a:off x="9327006" y="5048801"/>
            <a:ext cx="760849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2000" dirty="0" err="1"/>
              <a:t>logRT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34155016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C4138-7464-7744-94B4-9FCDCB217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Content Placeholder 4" descr="Chart, scatter chart&#10;&#10;Description automatically generated">
            <a:extLst>
              <a:ext uri="{FF2B5EF4-FFF2-40B4-BE49-F238E27FC236}">
                <a16:creationId xmlns:a16="http://schemas.microsoft.com/office/drawing/2014/main" id="{7BD26CEF-2B2D-1D4B-A984-0ECB4CD7D3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12811" y="1232073"/>
            <a:ext cx="5681168" cy="4740335"/>
          </a:xfrm>
        </p:spPr>
      </p:pic>
      <p:pic>
        <p:nvPicPr>
          <p:cNvPr id="7" name="Picture 6" descr="Chart, diagram, scatter chart&#10;&#10;Description automatically generated">
            <a:extLst>
              <a:ext uri="{FF2B5EF4-FFF2-40B4-BE49-F238E27FC236}">
                <a16:creationId xmlns:a16="http://schemas.microsoft.com/office/drawing/2014/main" id="{3949955A-08A7-D247-A0B8-E8D84620D0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394" y="1166568"/>
            <a:ext cx="5257801" cy="480584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EFD329F-3C89-C541-B766-C8C9A18AEE03}"/>
              </a:ext>
            </a:extLst>
          </p:cNvPr>
          <p:cNvSpPr txBox="1"/>
          <p:nvPr/>
        </p:nvSpPr>
        <p:spPr>
          <a:xfrm>
            <a:off x="548883" y="1322013"/>
            <a:ext cx="2898550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/>
              <a:t>a.		       b. </a:t>
            </a:r>
          </a:p>
          <a:p>
            <a:endParaRPr lang="en-GB" sz="2400" b="1" dirty="0"/>
          </a:p>
          <a:p>
            <a:endParaRPr lang="en-GB" sz="2400" b="1" dirty="0"/>
          </a:p>
          <a:p>
            <a:endParaRPr lang="en-GB" sz="2400" b="1" dirty="0"/>
          </a:p>
          <a:p>
            <a:endParaRPr lang="en-GB" sz="2400" b="1" dirty="0"/>
          </a:p>
          <a:p>
            <a:endParaRPr lang="en-GB" sz="2400" b="1" dirty="0"/>
          </a:p>
          <a:p>
            <a:r>
              <a:rPr lang="en-GB" sz="2400" b="1" dirty="0"/>
              <a:t>c. 		       d.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8A5A8DE-33D9-4346-BC67-50E3FCF7C19A}"/>
              </a:ext>
            </a:extLst>
          </p:cNvPr>
          <p:cNvSpPr txBox="1"/>
          <p:nvPr/>
        </p:nvSpPr>
        <p:spPr>
          <a:xfrm>
            <a:off x="5645037" y="1351992"/>
            <a:ext cx="2829621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/>
              <a:t>e.		       f. </a:t>
            </a:r>
          </a:p>
          <a:p>
            <a:endParaRPr lang="en-GB" sz="2400" b="1" dirty="0"/>
          </a:p>
          <a:p>
            <a:endParaRPr lang="en-GB" sz="2400" b="1" dirty="0"/>
          </a:p>
          <a:p>
            <a:endParaRPr lang="en-GB" sz="2400" b="1" dirty="0"/>
          </a:p>
          <a:p>
            <a:endParaRPr lang="en-GB" sz="2400" b="1" dirty="0"/>
          </a:p>
          <a:p>
            <a:endParaRPr lang="en-GB" sz="2400" b="1" dirty="0"/>
          </a:p>
          <a:p>
            <a:r>
              <a:rPr lang="en-GB" sz="2400" b="1" dirty="0"/>
              <a:t>g. 		       h. </a:t>
            </a:r>
          </a:p>
        </p:txBody>
      </p:sp>
    </p:spTree>
    <p:extLst>
      <p:ext uri="{BB962C8B-B14F-4D97-AF65-F5344CB8AC3E}">
        <p14:creationId xmlns:p14="http://schemas.microsoft.com/office/powerpoint/2010/main" val="24559651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250</TotalTime>
  <Words>498</Words>
  <Application>Microsoft Macintosh PowerPoint</Application>
  <PresentationFormat>Widescreen</PresentationFormat>
  <Paragraphs>207</Paragraphs>
  <Slides>16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Calibri Light</vt:lpstr>
      <vt:lpstr>Cambria Math</vt:lpstr>
      <vt:lpstr>Office Theme</vt:lpstr>
      <vt:lpstr>Figures – Exp1</vt:lpstr>
      <vt:lpstr>Fig1 – Methods + MetaMenta</vt:lpstr>
      <vt:lpstr>Fig 2 – AQ communication + RT</vt:lpstr>
      <vt:lpstr>Figures – Exp2</vt:lpstr>
      <vt:lpstr>PowerPoint Presentation</vt:lpstr>
      <vt:lpstr>PowerPoint Presentation</vt:lpstr>
      <vt:lpstr>Supplementary Figures – Exp1</vt:lpstr>
      <vt:lpstr>PowerPoint Presentation</vt:lpstr>
      <vt:lpstr>PowerPoint Presentation</vt:lpstr>
      <vt:lpstr>PowerPoint Presentation</vt:lpstr>
      <vt:lpstr>PowerPoint Presentation</vt:lpstr>
      <vt:lpstr>Fig 3 - SEM</vt:lpstr>
      <vt:lpstr>Supplementary Figures – Exp 2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Figures – Exp1</dc:title>
  <dc:creator>Elisa van der Plas</dc:creator>
  <cp:lastModifiedBy>Elisa van der Plas</cp:lastModifiedBy>
  <cp:revision>11</cp:revision>
  <dcterms:created xsi:type="dcterms:W3CDTF">2021-03-23T20:44:35Z</dcterms:created>
  <dcterms:modified xsi:type="dcterms:W3CDTF">2021-03-24T17:00:50Z</dcterms:modified>
</cp:coreProperties>
</file>